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5" r:id="rId2"/>
    <p:sldMasterId id="2147483676" r:id="rId3"/>
    <p:sldMasterId id="2147483675" r:id="rId4"/>
  </p:sldMasterIdLst>
  <p:notesMasterIdLst>
    <p:notesMasterId r:id="rId21"/>
  </p:notesMasterIdLst>
  <p:sldIdLst>
    <p:sldId id="309" r:id="rId5"/>
    <p:sldId id="311" r:id="rId6"/>
    <p:sldId id="316" r:id="rId7"/>
    <p:sldId id="317" r:id="rId8"/>
    <p:sldId id="263" r:id="rId9"/>
    <p:sldId id="319" r:id="rId10"/>
    <p:sldId id="320" r:id="rId11"/>
    <p:sldId id="321" r:id="rId12"/>
    <p:sldId id="322" r:id="rId13"/>
    <p:sldId id="1086" r:id="rId14"/>
    <p:sldId id="497" r:id="rId15"/>
    <p:sldId id="1085" r:id="rId16"/>
    <p:sldId id="1087" r:id="rId17"/>
    <p:sldId id="749" r:id="rId18"/>
    <p:sldId id="451" r:id="rId19"/>
    <p:sldId id="305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rbel" panose="020B0503020204020204" pitchFamily="34" charset="0"/>
      <p:regular r:id="rId26"/>
      <p:bold r:id="rId27"/>
      <p:italic r:id="rId28"/>
      <p:boldItalic r:id="rId29"/>
    </p:embeddedFont>
    <p:embeddedFont>
      <p:font typeface="Lato" panose="020F0502020204030203" pitchFamily="34" charset="0"/>
      <p:regular r:id="rId30"/>
      <p:bold r:id="rId31"/>
      <p:italic r:id="rId32"/>
      <p:boldItalic r:id="rId33"/>
    </p:embeddedFont>
    <p:embeddedFont>
      <p:font typeface="Raleway" pitchFamily="2" charset="0"/>
      <p:regular r:id="rId34"/>
      <p:bold r:id="rId35"/>
      <p:italic r:id="rId36"/>
      <p:boldItalic r:id="rId37"/>
    </p:embeddedFont>
    <p:embeddedFont>
      <p:font typeface="Raleway SemiBold" pitchFamily="2" charset="0"/>
      <p:bold r:id="rId38"/>
      <p:boldItalic r:id="rId39"/>
    </p:embeddedFont>
    <p:embeddedFont>
      <p:font typeface="Wingdings 2" panose="05020102010507070707" pitchFamily="18" charset="2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C21A0C-DCD0-E751-719D-FFE00B9952CC}" name="Kevin Kokes" initials="KK" userId="S::KKokes@nctcog.org::482b47e8-7d5d-483e-9769-67e97fb119c5" providerId="AD"/>
  <p188:author id="{A7E79AC1-D48D-2BC3-CF85-042018EC9D9A}" name="Daniel Snyder" initials="DS" userId="S::DSnyder@nctcog.org::37178eef-bd9b-40b6-a510-25477ce2235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sa Taitt" initials="TT" lastIdx="5" clrIdx="0">
    <p:extLst>
      <p:ext uri="{19B8F6BF-5375-455C-9EA6-DF929625EA0E}">
        <p15:presenceInfo xmlns:p15="http://schemas.microsoft.com/office/powerpoint/2012/main" userId="S::TTaitt@nctcog.org::4f657591-18f1-4768-9688-d48e931584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2ECDF-A494-4D48-AD2A-3AE7D07AC729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BE6FA-02FD-4F20-B860-F4EE55F7B8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2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RTC logo if necessary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C3798-6DBA-472C-B838-8FB22709ECB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967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F6483-1764-44A3-B6B9-D9EAFE9A0FF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33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00" fontAlgn="base">
              <a:spcBef>
                <a:spcPct val="0"/>
              </a:spcBef>
              <a:spcAft>
                <a:spcPct val="0"/>
              </a:spcAft>
              <a:defRPr/>
            </a:pPr>
            <a:fld id="{2A405269-0F98-4090-A53B-E6478D1CCD3C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defTabSz="91420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719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F6483-1764-44A3-B6B9-D9EAFE9A0FF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513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00" fontAlgn="base">
              <a:spcBef>
                <a:spcPct val="0"/>
              </a:spcBef>
              <a:spcAft>
                <a:spcPct val="0"/>
              </a:spcAft>
              <a:defRPr/>
            </a:pPr>
            <a:fld id="{2A405269-0F98-4090-A53B-E6478D1CCD3C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defTabSz="91420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95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AB548DB-9743-4029-B44A-45BE319E9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" t="3354" r="52" b="1658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outdoor, person, plane, boat&#10;&#10;Description automatically generated">
            <a:extLst>
              <a:ext uri="{FF2B5EF4-FFF2-40B4-BE49-F238E27FC236}">
                <a16:creationId xmlns:a16="http://schemas.microsoft.com/office/drawing/2014/main" id="{2ACE2B86-E523-40BC-8F55-8959DCC59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-33719"/>
            <a:ext cx="8795085" cy="4033609"/>
          </a:xfrm>
          <a:prstGeom prst="rect">
            <a:avLst/>
          </a:prstGeom>
        </p:spPr>
      </p:pic>
      <p:pic>
        <p:nvPicPr>
          <p:cNvPr id="12" name="Picture 11" descr="A train on the tracks in a city&#10;&#10;Description automatically generated">
            <a:extLst>
              <a:ext uri="{FF2B5EF4-FFF2-40B4-BE49-F238E27FC236}">
                <a16:creationId xmlns:a16="http://schemas.microsoft.com/office/drawing/2014/main" id="{BABF3EFD-B64E-4E6C-896D-82A2118D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4475" y="2812159"/>
            <a:ext cx="6679534" cy="44610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89906A-3CED-4262-9813-93DC30FEEDD6}"/>
              </a:ext>
            </a:extLst>
          </p:cNvPr>
          <p:cNvSpPr/>
          <p:nvPr userDrawn="1"/>
        </p:nvSpPr>
        <p:spPr>
          <a:xfrm>
            <a:off x="-2535464" y="-163360"/>
            <a:ext cx="14727464" cy="7021360"/>
          </a:xfrm>
          <a:prstGeom prst="rect">
            <a:avLst/>
          </a:prstGeom>
          <a:gradFill flip="none" rotWithShape="1">
            <a:gsLst>
              <a:gs pos="0">
                <a:srgbClr val="00446A">
                  <a:alpha val="0"/>
                </a:srgbClr>
              </a:gs>
              <a:gs pos="41000">
                <a:srgbClr val="00446A">
                  <a:alpha val="56000"/>
                </a:srgbClr>
              </a:gs>
              <a:gs pos="66000">
                <a:srgbClr val="00446A"/>
              </a:gs>
              <a:gs pos="100000">
                <a:srgbClr val="00446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5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6133" y="-1"/>
            <a:ext cx="3905865" cy="39646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7431" y="1470025"/>
            <a:ext cx="4986337" cy="29839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EDBE823-0DAA-4ECC-9D7C-70DB11209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1" y="1470025"/>
            <a:ext cx="4986337" cy="29839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E1BF06-F785-4CE1-9D3B-E814EABCCB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1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C33072-B198-4FB4-AC6F-E2D623E3547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5444770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6A7852-031C-436B-9AAF-1CAE5B0C66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17431" y="5481197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03ABB0-352E-422B-AA00-867629CC182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038CCD-A0ED-43BC-9C2A-5875C50A5E8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5A829-3AB7-4F4C-9077-C7444E32D2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20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974319-6B78-4AF7-AD9A-34505EE96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169FF1-9C5D-48C5-AB1A-037DC64D38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E1278-04D6-4F12-83C2-B28C18BD03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74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DFF4B-FB69-4A2A-9103-60221DC4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1C71CF-EC9A-4B8E-8F70-1605BBEE12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244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8BC913-60C6-4939-BCC3-E3AD44DD2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106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F70944-3476-42AD-8015-B393E46E5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7D7E6A-405D-4EE0-86DD-77F54087A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8485" y="3634731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29F55F2-DFEE-47D5-8123-52516224F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18636" y="3637589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182BD4F-9BC9-4234-9BC1-471D7F3541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2436" y="3632532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3DACC0-D1BF-4D88-8B56-E2530A6C311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3801AD-5E7F-4742-986C-1E0CBD78549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93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2457185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BE1D5D-AA34-4A31-8811-757D85A7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1" y="6339264"/>
            <a:ext cx="4114800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50E5FD-F475-4265-8571-7EF58D7F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0EC0B47-0B9F-4ECD-9B3E-AFA3AD0D89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0090" y="5656829"/>
            <a:ext cx="4114799" cy="356619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C6E84B1-D0D7-4B21-89E6-D0CD9769AEE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36746" y="5656829"/>
            <a:ext cx="4114799" cy="356619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id="{D7E8A02E-74C2-497A-9E8D-132E2E0F2A0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367971" y="1449387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Chart Placeholder 20">
            <a:extLst>
              <a:ext uri="{FF2B5EF4-FFF2-40B4-BE49-F238E27FC236}">
                <a16:creationId xmlns:a16="http://schemas.microsoft.com/office/drawing/2014/main" id="{66F4A531-691C-4096-B671-3AE5E1215CA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5764" y="1459108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5266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1049119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4F3A32-C372-4EA8-A318-139E1F3BF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2685B-734C-44BC-9E00-1D4BDCCA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84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48232090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4F3A32-C372-4EA8-A318-139E1F3BF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2685B-734C-44BC-9E00-1D4BDCCA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806CAA-43AF-446D-8DA1-681F54F03A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8500" y="1597025"/>
            <a:ext cx="10515600" cy="45037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554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3E05C-D988-416A-BF2C-FDFAF8921A69}"/>
              </a:ext>
            </a:extLst>
          </p:cNvPr>
          <p:cNvCxnSpPr/>
          <p:nvPr userDrawn="1"/>
        </p:nvCxnSpPr>
        <p:spPr>
          <a:xfrm>
            <a:off x="4339771" y="2386817"/>
            <a:ext cx="0" cy="23012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563A2A-5573-4A49-973C-AD8025A0C8A3}"/>
              </a:ext>
            </a:extLst>
          </p:cNvPr>
          <p:cNvCxnSpPr/>
          <p:nvPr userDrawn="1"/>
        </p:nvCxnSpPr>
        <p:spPr>
          <a:xfrm>
            <a:off x="8091714" y="2386817"/>
            <a:ext cx="0" cy="23012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BADA31-1F20-4E9D-A781-11DF130B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3274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5601B-8718-48BB-8F08-FB129D6858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468" y="3522191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86CBA0-3338-4F66-85E6-15EF69E94B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701" y="2346817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D2801C0-D4C0-4210-8530-8ACE0F00D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03023" y="3516705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5F6089B-714D-41D3-8AB4-52C778BD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9256" y="2341331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$79M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DB542F-8215-4647-9F58-036F91C69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198" y="3487630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D10BC6-A92E-4D4B-AA0E-E462EAD1B2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7431" y="2312256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5.5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30451-9A5F-4E52-8CC5-EC5E0CF05A3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B04F8-CC5F-4476-AAB3-9457298FF7E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74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4CC868-B627-4AB4-985E-CDF3B0D8D7F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56AF83-BBD7-488A-A8A5-2C5D296729B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753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CFB43F-63D1-42E4-8493-2D0903BBA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8D381-87DF-45DA-9251-026F740DB45A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6F462D-05F2-4713-A266-D1433795B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5BD70-FE21-4892-BD04-E2E7A8BF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6516-940D-4DA4-B217-2C0A1FBEA2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363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5BEB-F9C7-44CC-9C0A-162A8AC67E1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E55E40-187A-4FBD-A701-A335C9D45B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0512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AB548DB-9743-4029-B44A-45BE319E9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" t="3354" r="52" b="1658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outdoor, person, plane, boat&#10;&#10;Description automatically generated">
            <a:extLst>
              <a:ext uri="{FF2B5EF4-FFF2-40B4-BE49-F238E27FC236}">
                <a16:creationId xmlns:a16="http://schemas.microsoft.com/office/drawing/2014/main" id="{2ACE2B86-E523-40BC-8F55-8959DCC59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-33719"/>
            <a:ext cx="8795085" cy="4033609"/>
          </a:xfrm>
          <a:prstGeom prst="rect">
            <a:avLst/>
          </a:prstGeom>
        </p:spPr>
      </p:pic>
      <p:pic>
        <p:nvPicPr>
          <p:cNvPr id="12" name="Picture 11" descr="A train on the tracks in a city&#10;&#10;Description automatically generated">
            <a:extLst>
              <a:ext uri="{FF2B5EF4-FFF2-40B4-BE49-F238E27FC236}">
                <a16:creationId xmlns:a16="http://schemas.microsoft.com/office/drawing/2014/main" id="{BABF3EFD-B64E-4E6C-896D-82A2118D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4475" y="2812159"/>
            <a:ext cx="6679534" cy="44610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7D7D1D-D711-4654-AC2D-47931020E26F}"/>
              </a:ext>
            </a:extLst>
          </p:cNvPr>
          <p:cNvSpPr/>
          <p:nvPr userDrawn="1"/>
        </p:nvSpPr>
        <p:spPr>
          <a:xfrm>
            <a:off x="-2061045" y="-96254"/>
            <a:ext cx="14611351" cy="70505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8000">
                <a:srgbClr val="FFFFFF">
                  <a:alpha val="91000"/>
                </a:srgbClr>
              </a:gs>
              <a:gs pos="76000">
                <a:srgbClr val="FFFFFF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20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6133" y="-1"/>
            <a:ext cx="3905865" cy="39646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accent5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7431" y="1470025"/>
            <a:ext cx="4986337" cy="29839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EDBE823-0DAA-4ECC-9D7C-70DB11209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1" y="1470025"/>
            <a:ext cx="4986337" cy="29839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E1BF06-F785-4CE1-9D3B-E814EABCCB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1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C33072-B198-4FB4-AC6F-E2D623E3547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5444770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6A7852-031C-436B-9AAF-1CAE5B0C66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17431" y="5481197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03ABB0-352E-422B-AA00-867629CC182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038CCD-A0ED-43BC-9C2A-5875C50A5E8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5A829-3AB7-4F4C-9077-C7444E32D2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8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08D3-79B8-4F13-B587-BAD4BD2ED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B29B-8A2A-4803-8283-C6EF072C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4052"/>
            <a:ext cx="10515600" cy="145646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666ADF-4352-4DC6-AAB3-FFA789164D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4382634"/>
            <a:ext cx="10515600" cy="1456461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773292-416A-4DC5-8618-C851CEA95468}"/>
              </a:ext>
            </a:extLst>
          </p:cNvPr>
          <p:cNvSpPr txBox="1">
            <a:spLocks/>
          </p:cNvSpPr>
          <p:nvPr userDrawn="1"/>
        </p:nvSpPr>
        <p:spPr>
          <a:xfrm>
            <a:off x="838200" y="1470568"/>
            <a:ext cx="105156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6A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SUBHEADER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4B1653-56A7-4002-98AD-9A7970A7FCF2}"/>
              </a:ext>
            </a:extLst>
          </p:cNvPr>
          <p:cNvSpPr txBox="1">
            <a:spLocks/>
          </p:cNvSpPr>
          <p:nvPr userDrawn="1"/>
        </p:nvSpPr>
        <p:spPr>
          <a:xfrm>
            <a:off x="838200" y="3677670"/>
            <a:ext cx="105156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6A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SUBHEADER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87AB43-29F4-4031-BEBE-CB014064AC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2FAC0E-BC73-4574-8AFE-D7A4E766B2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90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08D3-79B8-4F13-B587-BAD4BD2ED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B29B-8A2A-4803-8283-C6EF072C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663"/>
            <a:ext cx="10515600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38789-F524-4828-BC27-9D4E4246A1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AA331-D59D-4888-A008-D84E46F79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7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974319-6B78-4AF7-AD9A-34505EE96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2AF2BF-58AC-4B8A-A9F6-00A06A200822}"/>
              </a:ext>
            </a:extLst>
          </p:cNvPr>
          <p:cNvCxnSpPr/>
          <p:nvPr userDrawn="1"/>
        </p:nvCxnSpPr>
        <p:spPr>
          <a:xfrm>
            <a:off x="838200" y="6184900"/>
            <a:ext cx="105156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0383DF-60EB-45B3-99B3-7BA142338F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B4C3B-F137-4638-83C9-1BFA696BFB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500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DFF4B-FB69-4A2A-9103-60221DC4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1C71CF-EC9A-4B8E-8F70-1605BBEE12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244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8BC913-60C6-4939-BCC3-E3AD44DD2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106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F70944-3476-42AD-8015-B393E46E5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7D7E6A-405D-4EE0-86DD-77F54087A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8485" y="3634731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29F55F2-DFEE-47D5-8123-52516224F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18636" y="3637589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182BD4F-9BC9-4234-9BC1-471D7F3541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2436" y="3632532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93DF98-CD98-4EE7-AF89-1383E497C34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71E64-CD64-4289-B1B4-D0CCA10FA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25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DEFCE-1645-432B-BF5C-64145105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B72668-67C8-4E63-9956-66D8B8EE1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8B7ED-DE02-437B-87EC-86D573193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737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BE1D5D-AA34-4A31-8811-757D85A7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6323" y="6293612"/>
            <a:ext cx="4114800" cy="365125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50E5FD-F475-4265-8571-7EF58D7F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317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26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2560266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1889010-E652-4594-A12C-B3E0EBB164A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0090" y="5656829"/>
            <a:ext cx="4114799" cy="24387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52C67F-6BF5-4BB4-94E3-44179F075C2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36746" y="5656829"/>
            <a:ext cx="4114799" cy="29788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DEFCE-1645-432B-BF5C-64145105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hart Placeholder 20">
            <a:extLst>
              <a:ext uri="{FF2B5EF4-FFF2-40B4-BE49-F238E27FC236}">
                <a16:creationId xmlns:a16="http://schemas.microsoft.com/office/drawing/2014/main" id="{B6AA9188-DF0D-4DA2-A54F-6817D4D583D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367971" y="1449387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Chart Placeholder 20">
            <a:extLst>
              <a:ext uri="{FF2B5EF4-FFF2-40B4-BE49-F238E27FC236}">
                <a16:creationId xmlns:a16="http://schemas.microsoft.com/office/drawing/2014/main" id="{18EF15A2-4338-4703-8942-A6E9EC4E156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5764" y="1459108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E83F7-797F-4558-8BB0-2C9FC416BB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EFE2B-B635-4BC8-BD44-E28E07BAC41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485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93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0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3E87C51-E359-4C3E-886C-AFA1C3782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B94A217-2649-4C24-B199-659F59D62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713" y="2478403"/>
            <a:ext cx="6256054" cy="1325563"/>
          </a:xfrm>
        </p:spPr>
        <p:txBody>
          <a:bodyPr/>
          <a:lstStyle>
            <a:lvl1pPr>
              <a:defRPr lang="en-US" sz="4800" kern="1200" spc="300" smtClean="0">
                <a:solidFill>
                  <a:schemeClr val="accent1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TRANSPORTATION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63966D1-9984-42B4-B677-BDDD8CCE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8839" y="3816422"/>
            <a:ext cx="5990048" cy="663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NAME|COMMITTEE/COUNCIL FORPRESENTATION|5.7.2020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A602470-42C8-4E31-A95B-10A0688D95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5713" y="2327593"/>
            <a:ext cx="3716338" cy="6635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47046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3E05C-D988-416A-BF2C-FDFAF8921A69}"/>
              </a:ext>
            </a:extLst>
          </p:cNvPr>
          <p:cNvCxnSpPr/>
          <p:nvPr userDrawn="1"/>
        </p:nvCxnSpPr>
        <p:spPr>
          <a:xfrm>
            <a:off x="4339771" y="2386817"/>
            <a:ext cx="0" cy="2301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563A2A-5573-4A49-973C-AD8025A0C8A3}"/>
              </a:ext>
            </a:extLst>
          </p:cNvPr>
          <p:cNvCxnSpPr/>
          <p:nvPr userDrawn="1"/>
        </p:nvCxnSpPr>
        <p:spPr>
          <a:xfrm>
            <a:off x="8091714" y="2386817"/>
            <a:ext cx="0" cy="2301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BADA31-1F20-4E9D-A781-11DF130B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3274"/>
            <a:ext cx="10515600" cy="1325563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5601B-8718-48BB-8F08-FB129D6858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468" y="3522191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86CBA0-3338-4F66-85E6-15EF69E94B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701" y="2346817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D2801C0-D4C0-4210-8530-8ACE0F00D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03023" y="3516705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5F6089B-714D-41D3-8AB4-52C778BD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9256" y="2341331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$79M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DB542F-8215-4647-9F58-036F91C69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198" y="3487630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D10BC6-A92E-4D4B-AA0E-E462EAD1B2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7431" y="2312256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5.5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F1F50-A513-4035-97DF-84A4B5B61D6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058E2-4BFA-4933-91E7-8A267DE131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98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36BB7A-CC92-47DF-9DC6-6B04AE39AF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1150" y="0"/>
            <a:ext cx="680085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32EE7C2-F1B8-42B4-86E2-AB52984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1169" y="6284915"/>
            <a:ext cx="1945758" cy="501645"/>
          </a:xfrm>
        </p:spPr>
        <p:txBody>
          <a:bodyPr/>
          <a:lstStyle>
            <a:lvl1pPr algn="l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75C0F97-F58C-46B3-B459-D7CB2C6C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95749" y="6353177"/>
            <a:ext cx="963133" cy="3651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B1AF6A-4CD4-4E28-9877-8B7C0541B4F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64168" y="1713659"/>
            <a:ext cx="4675665" cy="18720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0025BA-0F5C-4263-BB46-F955E7618C4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83215" y="3834073"/>
            <a:ext cx="4656617" cy="187199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B9A51-9B17-4E14-8D7F-674BF47B8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216" y="139699"/>
            <a:ext cx="467566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468E5A-CF26-4484-9A21-A8FD95D26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16" y="6353175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61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32EE7C2-F1B8-42B4-86E2-AB52984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80743" y="6284910"/>
            <a:ext cx="2498652" cy="50164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NCTCOG Presentation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75C0F97-F58C-46B3-B459-D7CB2C6C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783" y="6353172"/>
            <a:ext cx="963133" cy="365124"/>
          </a:xfrm>
        </p:spPr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B1AF6A-4CD4-4E28-9877-8B7C0541B4F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93616" y="1556987"/>
            <a:ext cx="4305300" cy="18720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0025BA-0F5C-4263-BB46-F955E7618C4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393616" y="3834078"/>
            <a:ext cx="4305300" cy="187199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B9A51-9B17-4E14-8D7F-674BF47B8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3616" y="139704"/>
            <a:ext cx="43053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2E2A33-870F-4317-98C5-93A7D0FA1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616" y="6353170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53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172CA02-4298-4455-84CF-7BE8D4F2F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BAEF1A-E41A-491B-8A92-F4B6164C6A0B}"/>
              </a:ext>
            </a:extLst>
          </p:cNvPr>
          <p:cNvSpPr/>
          <p:nvPr userDrawn="1"/>
        </p:nvSpPr>
        <p:spPr>
          <a:xfrm>
            <a:off x="857250" y="0"/>
            <a:ext cx="56578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3AA7B2A-9D80-4172-BD24-B40EEE20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438" y="2181224"/>
            <a:ext cx="5157787" cy="3781425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74E29-E9DA-497F-ABF5-573442480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082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DA5110-E6BA-4FD9-82FC-A5EA74A961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F207C8B6-7047-485E-9B85-6C8893660E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74" y="6208574"/>
            <a:ext cx="795788" cy="51521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E07F2-41D3-4DAD-8CEF-D73407B8D4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894815" y="6283616"/>
            <a:ext cx="3359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0256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CC9E170-7FE3-400D-9CBB-41FB685DFD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1ECEAD-A158-4857-9E47-6455A63B9C42}"/>
              </a:ext>
            </a:extLst>
          </p:cNvPr>
          <p:cNvSpPr/>
          <p:nvPr userDrawn="1"/>
        </p:nvSpPr>
        <p:spPr>
          <a:xfrm>
            <a:off x="838200" y="0"/>
            <a:ext cx="5407025" cy="6858000"/>
          </a:xfrm>
          <a:prstGeom prst="rect">
            <a:avLst/>
          </a:prstGeom>
          <a:solidFill>
            <a:srgbClr val="00446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3AA7B2A-9D80-4172-BD24-B40EEE20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438" y="2181225"/>
            <a:ext cx="5157787" cy="368458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9DB35-396A-4244-88B9-E2D4C5349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082" y="365125"/>
            <a:ext cx="10515600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26026C-9839-43F9-A5E8-532C9856270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16219D-7725-416F-9655-7F1D4639AC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933286" y="6292205"/>
            <a:ext cx="3359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pic>
        <p:nvPicPr>
          <p:cNvPr id="10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8B040951-E564-481C-8F8A-4144DA59D4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74" y="6208574"/>
            <a:ext cx="795788" cy="5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7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3E87C51-E359-4C3E-886C-AFA1C3782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B94A217-2649-4C24-B199-659F59D62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713" y="2668949"/>
            <a:ext cx="6386287" cy="663575"/>
          </a:xfrm>
        </p:spPr>
        <p:txBody>
          <a:bodyPr/>
          <a:lstStyle>
            <a:lvl1pPr>
              <a:defRPr lang="en-US" sz="4800" kern="1200" spc="300" smtClean="0">
                <a:solidFill>
                  <a:schemeClr val="tx2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TRANSPORTATION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63966D1-9984-42B4-B677-BDDD8CCE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5713" y="3525476"/>
            <a:ext cx="6089800" cy="66357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NAME|COMMITTEE/COUNCIL FORPRESENTATION|5.7.2020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A602470-42C8-4E31-A95B-10A0688D95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5713" y="2134159"/>
            <a:ext cx="3716338" cy="28484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5498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D520AB-ACA4-4AEF-8866-0995A3FCA5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6072F-74CE-41B7-B6F0-17C3A8517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Raleway SemiBold" panose="020B0703030101060003" pitchFamily="34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07694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7DE2AFA-4C5F-4DCB-AD02-5BC447042D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DBCB6-8C90-47FB-91B1-3A97383BF0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Raleway SemiBold" panose="020B0703030101060003" pitchFamily="34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170743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73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774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A09955-3620-40DB-AB75-EAA686EC3DE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DFA5AC-8E63-4BBF-BEE5-FF465C45079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544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54AA72-1627-45A6-BA7B-51E6AC5A6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D6E9D-1C74-4D9D-9958-B508797A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A6C03-02D7-4D84-A73E-63A1BAE46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3B0D9-3AE1-40D6-8BD7-D232A079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FAB3BCBC-A7A4-4843-91D8-C63809B9BE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4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F4BD55-4F06-4F8B-91F1-F728D5CA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9ECC3-D905-4E7E-BC7F-A4688426A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7538F-BC69-4D4F-AAC7-D2C59C2DB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04109" y="6356350"/>
            <a:ext cx="3248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C5A08-BBAF-4D7F-8335-0DE9A8119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4F9FDCB-A96D-4EC8-BF0A-12F32D020C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F848F-3F19-4DE9-BB7F-4586D90395D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56350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5" r:id="rId9"/>
    <p:sldLayoutId id="2147483663" r:id="rId10"/>
    <p:sldLayoutId id="2147483664" r:id="rId11"/>
    <p:sldLayoutId id="2147483706" r:id="rId12"/>
    <p:sldLayoutId id="2147483707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F2578-8596-4E98-997C-B00B0719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F191B-A752-42E7-85F0-4E76AF983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7356-7375-4C62-8610-549477EB3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CEAF0-4754-4BE3-A7BB-1072802F8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A6AA05DD-DA5E-471D-9E90-7CDE29EF41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22" y="6235269"/>
            <a:ext cx="795788" cy="5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7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704" r:id="rId7"/>
    <p:sldLayoutId id="2147483682" r:id="rId8"/>
    <p:sldLayoutId id="2147483702" r:id="rId9"/>
    <p:sldLayoutId id="2147483703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F10A3-6473-4705-8DBA-8F4C0453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11065-33B5-49A4-BBB7-4A3577646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40A37-1911-43DF-B3DD-1A6F98FD1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F397-87C9-4AF0-B208-7C3318EA8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2834D01-4278-40FD-B49E-8769533778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09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dsnyder@nctcog.org" TargetMode="Externa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hyperlink" Target="mailto:kkokes@nctcog.org" TargetMode="External"/><Relationship Id="rId12" Type="http://schemas.openxmlformats.org/officeDocument/2006/relationships/hyperlink" Target="mailto:cmcdonald@nctcog.org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mailto:kwearver@nctcog.org" TargetMode="External"/><Relationship Id="rId11" Type="http://schemas.openxmlformats.org/officeDocument/2006/relationships/image" Target="../media/image31.svg"/><Relationship Id="rId5" Type="http://schemas.openxmlformats.org/officeDocument/2006/relationships/image" Target="../media/image29.sv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hyperlink" Target="mailto:jkrauter@nctcog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riding bikes on a road with a bridge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23408A58-6916-BE38-056D-F8709E2663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8"/>
            <a:ext cx="924950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C1446A-2EF2-48E2-B0B6-5E5B11AEA487}"/>
              </a:ext>
            </a:extLst>
          </p:cNvPr>
          <p:cNvSpPr/>
          <p:nvPr/>
        </p:nvSpPr>
        <p:spPr>
          <a:xfrm>
            <a:off x="0" y="-16938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8000">
                <a:srgbClr val="FFFFFF">
                  <a:alpha val="91000"/>
                </a:srgbClr>
              </a:gs>
              <a:gs pos="76000">
                <a:srgbClr val="FFFFFF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E899E9-4915-4555-BC42-3F5C324A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713" y="2995979"/>
            <a:ext cx="6386287" cy="663575"/>
          </a:xfrm>
        </p:spPr>
        <p:txBody>
          <a:bodyPr>
            <a:normAutofit fontScale="90000"/>
          </a:bodyPr>
          <a:lstStyle/>
          <a:p>
            <a:r>
              <a:rPr lang="en-US" sz="4800" spc="300" dirty="0">
                <a:solidFill>
                  <a:schemeClr val="accent1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Trails and Bikeways Planning and Implementation in North Texas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F1243-AC07-42E1-BD3B-E5DC851D9D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05713" y="4714326"/>
            <a:ext cx="6089800" cy="663575"/>
          </a:xfrm>
        </p:spPr>
        <p:txBody>
          <a:bodyPr/>
          <a:lstStyle/>
          <a:p>
            <a:r>
              <a:rPr lang="en-US" dirty="0"/>
              <a:t>TxDOT Bicycle Hearing | November 2024</a:t>
            </a:r>
          </a:p>
          <a:p>
            <a:endParaRPr lang="en-US" sz="1800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7AF791-3398-4651-8D16-38AB3CEF5F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713" y="1181752"/>
            <a:ext cx="1188648" cy="759455"/>
          </a:xfrm>
          <a:prstGeom prst="rect">
            <a:avLst/>
          </a:prstGeom>
        </p:spPr>
      </p:pic>
      <p:pic>
        <p:nvPicPr>
          <p:cNvPr id="5" name="Slide 1">
            <a:hlinkClick r:id="" action="ppaction://media"/>
            <a:extLst>
              <a:ext uri="{FF2B5EF4-FFF2-40B4-BE49-F238E27FC236}">
                <a16:creationId xmlns:a16="http://schemas.microsoft.com/office/drawing/2014/main" id="{476CA8D1-9CA4-4C14-C69C-B50E936B1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5823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3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E95A67-5927-C8B7-7AD6-9C43B4D00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8960" y="84824"/>
            <a:ext cx="6282676" cy="65851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097C4-06A2-4C72-9AA2-86865578847E}"/>
              </a:ext>
            </a:extLst>
          </p:cNvPr>
          <p:cNvSpPr txBox="1"/>
          <p:nvPr/>
        </p:nvSpPr>
        <p:spPr>
          <a:xfrm>
            <a:off x="404508" y="356108"/>
            <a:ext cx="30963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+mj-lt"/>
                <a:ea typeface="+mj-ea"/>
                <a:cs typeface="+mj-cs"/>
              </a:rPr>
              <a:t>Highlighted Regional Trail Corridors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8F693AF-ECAB-450C-B5E7-0962C6FCC8C6}"/>
              </a:ext>
            </a:extLst>
          </p:cNvPr>
          <p:cNvGraphicFramePr>
            <a:graphicFrameLocks noGrp="1"/>
          </p:cNvGraphicFramePr>
          <p:nvPr/>
        </p:nvGraphicFramePr>
        <p:xfrm>
          <a:off x="8061099" y="5424193"/>
          <a:ext cx="3100870" cy="12102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5720">
                  <a:extLst>
                    <a:ext uri="{9D8B030D-6E8A-4147-A177-3AD203B41FA5}">
                      <a16:colId xmlns:a16="http://schemas.microsoft.com/office/drawing/2014/main" val="2614874834"/>
                    </a:ext>
                  </a:extLst>
                </a:gridCol>
                <a:gridCol w="957580">
                  <a:extLst>
                    <a:ext uri="{9D8B030D-6E8A-4147-A177-3AD203B41FA5}">
                      <a16:colId xmlns:a16="http://schemas.microsoft.com/office/drawing/2014/main" val="2578196363"/>
                    </a:ext>
                  </a:extLst>
                </a:gridCol>
                <a:gridCol w="907570">
                  <a:extLst>
                    <a:ext uri="{9D8B030D-6E8A-4147-A177-3AD203B41FA5}">
                      <a16:colId xmlns:a16="http://schemas.microsoft.com/office/drawing/2014/main" val="1140516776"/>
                    </a:ext>
                  </a:extLst>
                </a:gridCol>
              </a:tblGrid>
              <a:tr h="2074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u="sng" strike="noStrike" kern="1200" cap="none" spc="0" normalizeH="0" baseline="0" noProof="0" dirty="0">
                          <a:ln w="0"/>
                          <a:effectLst/>
                          <a:uLnTx/>
                          <a:uFillTx/>
                        </a:rPr>
                        <a:t>Existing/Funded</a:t>
                      </a:r>
                      <a:endParaRPr kumimoji="0" lang="en-US" sz="105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u="sng" strike="noStrike" kern="1200" cap="none" spc="0" normalizeH="0" baseline="0" noProof="0" dirty="0">
                          <a:ln w="0"/>
                          <a:effectLst/>
                          <a:uLnTx/>
                          <a:uFillTx/>
                        </a:rPr>
                        <a:t>Planned</a:t>
                      </a:r>
                      <a:endParaRPr kumimoji="0" lang="en-US" sz="105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u="sng" strike="noStrike" kern="1200" cap="none" spc="0" normalizeH="0" baseline="0" noProof="0" dirty="0">
                          <a:ln w="0"/>
                          <a:effectLst/>
                          <a:uLnTx/>
                          <a:uFillTx/>
                        </a:rPr>
                        <a:t>Total</a:t>
                      </a:r>
                      <a:endParaRPr kumimoji="0" lang="en-US" sz="105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619843"/>
                  </a:ext>
                </a:extLst>
              </a:tr>
              <a:tr h="190185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rgbClr val="00B050"/>
                          </a:solidFill>
                          <a:effectLst/>
                          <a:uLnTx/>
                          <a:uFillTx/>
                        </a:rPr>
                        <a:t>61 miles </a:t>
                      </a:r>
                      <a:endParaRPr lang="en-US" sz="1050" b="1" u="none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rgbClr val="00B050"/>
                          </a:solidFill>
                          <a:effectLst/>
                          <a:uLnTx/>
                          <a:uFillTx/>
                        </a:rPr>
                        <a:t>3 miles</a:t>
                      </a:r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 </a:t>
                      </a:r>
                      <a:endParaRPr lang="en-US" sz="1050" b="1" u="none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rgbClr val="00B050"/>
                          </a:solidFill>
                          <a:effectLst/>
                          <a:uLnTx/>
                          <a:uFillTx/>
                        </a:rPr>
                        <a:t>64 miles</a:t>
                      </a:r>
                      <a:endParaRPr lang="en-US" sz="1050" b="1" u="none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614288"/>
                  </a:ext>
                </a:extLst>
              </a:tr>
              <a:tr h="190185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rgbClr val="FF7C80"/>
                          </a:solidFill>
                          <a:effectLst/>
                          <a:uLnTx/>
                          <a:uFillTx/>
                        </a:rPr>
                        <a:t>46 miles </a:t>
                      </a:r>
                      <a:endParaRPr lang="en-US" sz="1050" b="1" u="none" dirty="0">
                        <a:solidFill>
                          <a:srgbClr val="FF7C8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rgbClr val="FF7C80"/>
                          </a:solidFill>
                          <a:effectLst/>
                          <a:uLnTx/>
                          <a:uFillTx/>
                        </a:rPr>
                        <a:t>7 miles </a:t>
                      </a:r>
                      <a:endParaRPr lang="en-US" sz="1050" b="1" u="none" dirty="0">
                        <a:solidFill>
                          <a:srgbClr val="FF7C8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rgbClr val="FF7C80"/>
                          </a:solidFill>
                          <a:effectLst/>
                          <a:uLnTx/>
                          <a:uFillTx/>
                        </a:rPr>
                        <a:t>53 miles</a:t>
                      </a:r>
                      <a:endParaRPr lang="en-US" sz="1050" b="1" u="none" dirty="0">
                        <a:solidFill>
                          <a:srgbClr val="FF7C8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950234"/>
                  </a:ext>
                </a:extLst>
              </a:tr>
              <a:tr h="207473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64 miles </a:t>
                      </a:r>
                      <a:endParaRPr lang="en-US" sz="1050" b="1" u="none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15 miles </a:t>
                      </a:r>
                      <a:endParaRPr lang="en-US" sz="1050" b="1" u="none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79 miles </a:t>
                      </a:r>
                      <a:endParaRPr lang="en-US" sz="1050" b="1" u="none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3764"/>
                  </a:ext>
                </a:extLst>
              </a:tr>
              <a:tr h="207473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</a:rPr>
                        <a:t>42 miles </a:t>
                      </a:r>
                      <a:endParaRPr lang="en-US" sz="1050" b="1" u="none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</a:rPr>
                        <a:t>15 miles </a:t>
                      </a:r>
                      <a:endParaRPr lang="en-US" sz="1050" b="1" u="none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</a:rPr>
                        <a:t>57 miles</a:t>
                      </a:r>
                      <a:endParaRPr lang="en-US" sz="1050" b="1" u="none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928938"/>
                  </a:ext>
                </a:extLst>
              </a:tr>
              <a:tr h="207473">
                <a:tc>
                  <a:txBody>
                    <a:bodyPr/>
                    <a:lstStyle/>
                    <a:p>
                      <a:pPr algn="ctr"/>
                      <a:r>
                        <a:rPr lang="en-US" sz="1050" b="1" u="none" dirty="0">
                          <a:solidFill>
                            <a:srgbClr val="7030A0"/>
                          </a:solidFill>
                        </a:rPr>
                        <a:t>20 miles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u="none" dirty="0">
                          <a:solidFill>
                            <a:srgbClr val="7030A0"/>
                          </a:solidFill>
                        </a:rPr>
                        <a:t>18 miles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u="none" dirty="0">
                          <a:solidFill>
                            <a:srgbClr val="7030A0"/>
                          </a:solidFill>
                        </a:rPr>
                        <a:t>38 miles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993597"/>
                  </a:ext>
                </a:extLst>
              </a:tr>
            </a:tbl>
          </a:graphicData>
        </a:graphic>
      </p:graphicFrame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71A8B40C-E051-6231-DD16-A6C78A0198A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10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3EB2DAB-EB86-02C5-309A-FE5AE5A2EF01}"/>
              </a:ext>
            </a:extLst>
          </p:cNvPr>
          <p:cNvSpPr txBox="1">
            <a:spLocks/>
          </p:cNvSpPr>
          <p:nvPr/>
        </p:nvSpPr>
        <p:spPr>
          <a:xfrm>
            <a:off x="1457613" y="6483092"/>
            <a:ext cx="390203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Trails and Bikeways Planning and Implementation in North Texas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CE359F-6EBA-D998-DB23-C0C084970A5A}"/>
              </a:ext>
            </a:extLst>
          </p:cNvPr>
          <p:cNvSpPr/>
          <p:nvPr/>
        </p:nvSpPr>
        <p:spPr>
          <a:xfrm rot="20317065">
            <a:off x="3772263" y="2745836"/>
            <a:ext cx="4442106" cy="10795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lide 10">
            <a:hlinkClick r:id="" action="ppaction://media"/>
            <a:extLst>
              <a:ext uri="{FF2B5EF4-FFF2-40B4-BE49-F238E27FC236}">
                <a16:creationId xmlns:a16="http://schemas.microsoft.com/office/drawing/2014/main" id="{E618E270-C595-51C2-A96D-8131F5F4C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2910" y="58734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1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4753D6B-5678-4704-A09E-C9DC285A06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78" y="11213"/>
            <a:ext cx="8669867" cy="6502401"/>
          </a:xfrm>
          <a:prstGeom prst="rect">
            <a:avLst/>
          </a:prstGeom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C20FB3A8-E44D-4747-A9EC-4C36787A97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560018"/>
              </p:ext>
            </p:extLst>
          </p:nvPr>
        </p:nvGraphicFramePr>
        <p:xfrm>
          <a:off x="194840" y="2642416"/>
          <a:ext cx="2741305" cy="34642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9274">
                  <a:extLst>
                    <a:ext uri="{9D8B030D-6E8A-4147-A177-3AD203B41FA5}">
                      <a16:colId xmlns:a16="http://schemas.microsoft.com/office/drawing/2014/main" val="3312528071"/>
                    </a:ext>
                  </a:extLst>
                </a:gridCol>
                <a:gridCol w="1042031">
                  <a:extLst>
                    <a:ext uri="{9D8B030D-6E8A-4147-A177-3AD203B41FA5}">
                      <a16:colId xmlns:a16="http://schemas.microsoft.com/office/drawing/2014/main" val="2379921297"/>
                    </a:ext>
                  </a:extLst>
                </a:gridCol>
              </a:tblGrid>
              <a:tr h="515285">
                <a:tc>
                  <a:txBody>
                    <a:bodyPr/>
                    <a:lstStyle/>
                    <a:p>
                      <a:r>
                        <a:rPr lang="en-US" sz="1800" b="1" dirty="0"/>
                        <a:t>Project Area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57 miles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49050"/>
                  </a:ext>
                </a:extLst>
              </a:tr>
              <a:tr h="314472">
                <a:tc>
                  <a:txBody>
                    <a:bodyPr/>
                    <a:lstStyle/>
                    <a:p>
                      <a:r>
                        <a:rPr lang="en-US" sz="1800" b="1" dirty="0"/>
                        <a:t>Counties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3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812380"/>
                  </a:ext>
                </a:extLst>
              </a:tr>
              <a:tr h="314472">
                <a:tc>
                  <a:txBody>
                    <a:bodyPr/>
                    <a:lstStyle/>
                    <a:p>
                      <a:r>
                        <a:rPr lang="en-US" sz="1800" b="1" dirty="0"/>
                        <a:t>Cities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987840"/>
                  </a:ext>
                </a:extLst>
              </a:tr>
              <a:tr h="355275">
                <a:tc>
                  <a:txBody>
                    <a:bodyPr/>
                    <a:lstStyle/>
                    <a:p>
                      <a:r>
                        <a:rPr lang="en-US" sz="1800" b="1" dirty="0"/>
                        <a:t>TEXRail Stations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924330"/>
                  </a:ext>
                </a:extLst>
              </a:tr>
              <a:tr h="566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DART Silver Line Stations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670942"/>
                  </a:ext>
                </a:extLst>
              </a:tr>
              <a:tr h="314472">
                <a:tc>
                  <a:txBody>
                    <a:bodyPr/>
                    <a:lstStyle/>
                    <a:p>
                      <a:r>
                        <a:rPr lang="en-US" sz="1800" b="1" dirty="0"/>
                        <a:t>Existing Trail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 miles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014766"/>
                  </a:ext>
                </a:extLst>
              </a:tr>
              <a:tr h="317843">
                <a:tc>
                  <a:txBody>
                    <a:bodyPr/>
                    <a:lstStyle/>
                    <a:p>
                      <a:r>
                        <a:rPr lang="en-US" sz="1800" b="1" dirty="0"/>
                        <a:t>Funded Trail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22 miles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1748676"/>
                  </a:ext>
                </a:extLst>
              </a:tr>
              <a:tr h="317843">
                <a:tc>
                  <a:txBody>
                    <a:bodyPr/>
                    <a:lstStyle/>
                    <a:p>
                      <a:r>
                        <a:rPr lang="en-US" sz="1800" b="1" dirty="0"/>
                        <a:t>Planned Trail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 miles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797375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0161E712-D8D9-47F2-AD09-6D732E03CD64}"/>
              </a:ext>
            </a:extLst>
          </p:cNvPr>
          <p:cNvSpPr txBox="1"/>
          <p:nvPr/>
        </p:nvSpPr>
        <p:spPr>
          <a:xfrm>
            <a:off x="-33392" y="2029605"/>
            <a:ext cx="34486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cs typeface="Arial" pitchFamily="34" charset="0"/>
              </a:rPr>
              <a:t>nctcog.org/CottonBeltTrail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B3EBDE-42DD-4EC5-BB2E-D13E49D8C02D}"/>
              </a:ext>
            </a:extLst>
          </p:cNvPr>
          <p:cNvSpPr txBox="1">
            <a:spLocks/>
          </p:cNvSpPr>
          <p:nvPr/>
        </p:nvSpPr>
        <p:spPr>
          <a:xfrm>
            <a:off x="0" y="344386"/>
            <a:ext cx="3386010" cy="2001134"/>
          </a:xfrm>
          <a:prstGeom prst="rect">
            <a:avLst/>
          </a:prstGeom>
        </p:spPr>
        <p:txBody>
          <a:bodyPr>
            <a:norm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306786"/>
              </a:buClr>
              <a:buNone/>
            </a:pPr>
            <a:r>
              <a:rPr lang="en-US" sz="3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Cotton Belt Regional Veloweb Trail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F04C8C-B523-48FA-A4AC-FF749DDB7F98}"/>
              </a:ext>
            </a:extLst>
          </p:cNvPr>
          <p:cNvSpPr/>
          <p:nvPr/>
        </p:nvSpPr>
        <p:spPr>
          <a:xfrm>
            <a:off x="6807604" y="1342839"/>
            <a:ext cx="4780241" cy="1789058"/>
          </a:xfrm>
          <a:prstGeom prst="rect">
            <a:avLst/>
          </a:prstGeom>
          <a:noFill/>
          <a:ln w="57150" cap="flat" cmpd="sng" algn="ctr">
            <a:solidFill>
              <a:srgbClr val="E48312">
                <a:shade val="5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F0029-86FA-4EA8-AC5B-882CDEE78CA3}"/>
              </a:ext>
            </a:extLst>
          </p:cNvPr>
          <p:cNvSpPr txBox="1"/>
          <p:nvPr/>
        </p:nvSpPr>
        <p:spPr>
          <a:xfrm>
            <a:off x="6872748" y="1404290"/>
            <a:ext cx="464995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Engineering Design Completed by DART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476D01A4-77A1-AF60-9C96-B597FBE56EA6}"/>
              </a:ext>
            </a:extLst>
          </p:cNvPr>
          <p:cNvSpPr txBox="1">
            <a:spLocks/>
          </p:cNvSpPr>
          <p:nvPr/>
        </p:nvSpPr>
        <p:spPr>
          <a:xfrm>
            <a:off x="1457613" y="6483092"/>
            <a:ext cx="390203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Trails and Bikeways Planning and Implementation in North Texas</a:t>
            </a:r>
          </a:p>
        </p:txBody>
      </p:sp>
      <p:pic>
        <p:nvPicPr>
          <p:cNvPr id="3" name="Slide 11">
            <a:hlinkClick r:id="" action="ppaction://media"/>
            <a:extLst>
              <a:ext uri="{FF2B5EF4-FFF2-40B4-BE49-F238E27FC236}">
                <a16:creationId xmlns:a16="http://schemas.microsoft.com/office/drawing/2014/main" id="{CEE816FA-363F-1F32-AF8A-4999681EA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3478" y="58734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8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E95A67-5927-C8B7-7AD6-9C43B4D00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8960" y="84824"/>
            <a:ext cx="6282676" cy="65851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097C4-06A2-4C72-9AA2-86865578847E}"/>
              </a:ext>
            </a:extLst>
          </p:cNvPr>
          <p:cNvSpPr txBox="1"/>
          <p:nvPr/>
        </p:nvSpPr>
        <p:spPr>
          <a:xfrm>
            <a:off x="422438" y="347148"/>
            <a:ext cx="30963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+mj-lt"/>
                <a:ea typeface="+mj-ea"/>
                <a:cs typeface="+mj-cs"/>
              </a:rPr>
              <a:t>Highlighted Regional Trail Corridors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8F693AF-ECAB-450C-B5E7-0962C6FCC8C6}"/>
              </a:ext>
            </a:extLst>
          </p:cNvPr>
          <p:cNvGraphicFramePr>
            <a:graphicFrameLocks noGrp="1"/>
          </p:cNvGraphicFramePr>
          <p:nvPr/>
        </p:nvGraphicFramePr>
        <p:xfrm>
          <a:off x="8061099" y="5424193"/>
          <a:ext cx="3100870" cy="12102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5720">
                  <a:extLst>
                    <a:ext uri="{9D8B030D-6E8A-4147-A177-3AD203B41FA5}">
                      <a16:colId xmlns:a16="http://schemas.microsoft.com/office/drawing/2014/main" val="2614874834"/>
                    </a:ext>
                  </a:extLst>
                </a:gridCol>
                <a:gridCol w="957580">
                  <a:extLst>
                    <a:ext uri="{9D8B030D-6E8A-4147-A177-3AD203B41FA5}">
                      <a16:colId xmlns:a16="http://schemas.microsoft.com/office/drawing/2014/main" val="2578196363"/>
                    </a:ext>
                  </a:extLst>
                </a:gridCol>
                <a:gridCol w="907570">
                  <a:extLst>
                    <a:ext uri="{9D8B030D-6E8A-4147-A177-3AD203B41FA5}">
                      <a16:colId xmlns:a16="http://schemas.microsoft.com/office/drawing/2014/main" val="1140516776"/>
                    </a:ext>
                  </a:extLst>
                </a:gridCol>
              </a:tblGrid>
              <a:tr h="2074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u="sng" strike="noStrike" kern="1200" cap="none" spc="0" normalizeH="0" baseline="0" noProof="0" dirty="0">
                          <a:ln w="0"/>
                          <a:effectLst/>
                          <a:uLnTx/>
                          <a:uFillTx/>
                        </a:rPr>
                        <a:t>Existing/Funded</a:t>
                      </a:r>
                      <a:endParaRPr kumimoji="0" lang="en-US" sz="105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u="sng" strike="noStrike" kern="1200" cap="none" spc="0" normalizeH="0" baseline="0" noProof="0" dirty="0">
                          <a:ln w="0"/>
                          <a:effectLst/>
                          <a:uLnTx/>
                          <a:uFillTx/>
                        </a:rPr>
                        <a:t>Planned</a:t>
                      </a:r>
                      <a:endParaRPr kumimoji="0" lang="en-US" sz="105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u="sng" strike="noStrike" kern="1200" cap="none" spc="0" normalizeH="0" baseline="0" noProof="0" dirty="0">
                          <a:ln w="0"/>
                          <a:effectLst/>
                          <a:uLnTx/>
                          <a:uFillTx/>
                        </a:rPr>
                        <a:t>Total</a:t>
                      </a:r>
                      <a:endParaRPr kumimoji="0" lang="en-US" sz="105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619843"/>
                  </a:ext>
                </a:extLst>
              </a:tr>
              <a:tr h="190185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rgbClr val="00B050"/>
                          </a:solidFill>
                          <a:effectLst/>
                          <a:uLnTx/>
                          <a:uFillTx/>
                        </a:rPr>
                        <a:t>61 miles </a:t>
                      </a:r>
                      <a:endParaRPr lang="en-US" sz="1050" b="1" u="none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rgbClr val="00B050"/>
                          </a:solidFill>
                          <a:effectLst/>
                          <a:uLnTx/>
                          <a:uFillTx/>
                        </a:rPr>
                        <a:t>3 miles</a:t>
                      </a:r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 </a:t>
                      </a:r>
                      <a:endParaRPr lang="en-US" sz="1050" b="1" u="none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rgbClr val="00B050"/>
                          </a:solidFill>
                          <a:effectLst/>
                          <a:uLnTx/>
                          <a:uFillTx/>
                        </a:rPr>
                        <a:t>64 miles</a:t>
                      </a:r>
                      <a:endParaRPr lang="en-US" sz="1050" b="1" u="none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614288"/>
                  </a:ext>
                </a:extLst>
              </a:tr>
              <a:tr h="190185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rgbClr val="FF7C80"/>
                          </a:solidFill>
                          <a:effectLst/>
                          <a:uLnTx/>
                          <a:uFillTx/>
                        </a:rPr>
                        <a:t>46 miles </a:t>
                      </a:r>
                      <a:endParaRPr lang="en-US" sz="1050" b="1" u="none" dirty="0">
                        <a:solidFill>
                          <a:srgbClr val="FF7C8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rgbClr val="FF7C80"/>
                          </a:solidFill>
                          <a:effectLst/>
                          <a:uLnTx/>
                          <a:uFillTx/>
                        </a:rPr>
                        <a:t>7 miles </a:t>
                      </a:r>
                      <a:endParaRPr lang="en-US" sz="1050" b="1" u="none" dirty="0">
                        <a:solidFill>
                          <a:srgbClr val="FF7C8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rgbClr val="FF7C80"/>
                          </a:solidFill>
                          <a:effectLst/>
                          <a:uLnTx/>
                          <a:uFillTx/>
                        </a:rPr>
                        <a:t>53 miles</a:t>
                      </a:r>
                      <a:endParaRPr lang="en-US" sz="1050" b="1" u="none" dirty="0">
                        <a:solidFill>
                          <a:srgbClr val="FF7C8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950234"/>
                  </a:ext>
                </a:extLst>
              </a:tr>
              <a:tr h="207473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64 miles </a:t>
                      </a:r>
                      <a:endParaRPr lang="en-US" sz="1050" b="1" u="none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15 miles </a:t>
                      </a:r>
                      <a:endParaRPr lang="en-US" sz="1050" b="1" u="none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79 miles </a:t>
                      </a:r>
                      <a:endParaRPr lang="en-US" sz="1050" b="1" u="none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3764"/>
                  </a:ext>
                </a:extLst>
              </a:tr>
              <a:tr h="207473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</a:rPr>
                        <a:t>42 miles </a:t>
                      </a:r>
                      <a:endParaRPr lang="en-US" sz="1050" b="1" u="none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</a:rPr>
                        <a:t>15 miles </a:t>
                      </a:r>
                      <a:endParaRPr lang="en-US" sz="1050" b="1" u="none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</a:rPr>
                        <a:t>57 miles</a:t>
                      </a:r>
                      <a:endParaRPr lang="en-US" sz="1050" b="1" u="none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928938"/>
                  </a:ext>
                </a:extLst>
              </a:tr>
              <a:tr h="207473">
                <a:tc>
                  <a:txBody>
                    <a:bodyPr/>
                    <a:lstStyle/>
                    <a:p>
                      <a:pPr algn="ctr"/>
                      <a:r>
                        <a:rPr lang="en-US" sz="1050" b="1" u="none" dirty="0">
                          <a:solidFill>
                            <a:srgbClr val="7030A0"/>
                          </a:solidFill>
                        </a:rPr>
                        <a:t>20 miles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u="none" dirty="0">
                          <a:solidFill>
                            <a:srgbClr val="7030A0"/>
                          </a:solidFill>
                        </a:rPr>
                        <a:t>18 miles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u="none" dirty="0">
                          <a:solidFill>
                            <a:srgbClr val="7030A0"/>
                          </a:solidFill>
                        </a:rPr>
                        <a:t>38 miles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993597"/>
                  </a:ext>
                </a:extLst>
              </a:tr>
            </a:tbl>
          </a:graphicData>
        </a:graphic>
      </p:graphicFrame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71A8B40C-E051-6231-DD16-A6C78A0198A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12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3EB2DAB-EB86-02C5-309A-FE5AE5A2EF01}"/>
              </a:ext>
            </a:extLst>
          </p:cNvPr>
          <p:cNvSpPr txBox="1">
            <a:spLocks/>
          </p:cNvSpPr>
          <p:nvPr/>
        </p:nvSpPr>
        <p:spPr>
          <a:xfrm>
            <a:off x="1457613" y="6483092"/>
            <a:ext cx="390203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Trails and Bikeways Planning and Implementation in North Texas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D14955-D984-E03A-1817-CB479F899BD8}"/>
              </a:ext>
            </a:extLst>
          </p:cNvPr>
          <p:cNvSpPr/>
          <p:nvPr/>
        </p:nvSpPr>
        <p:spPr>
          <a:xfrm>
            <a:off x="3769147" y="3623387"/>
            <a:ext cx="4007691" cy="8598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lide 12">
            <a:hlinkClick r:id="" action="ppaction://media"/>
            <a:extLst>
              <a:ext uri="{FF2B5EF4-FFF2-40B4-BE49-F238E27FC236}">
                <a16:creationId xmlns:a16="http://schemas.microsoft.com/office/drawing/2014/main" id="{5E6C191C-0F7B-FEB0-AE61-895E5A0E8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8501" y="58685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6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9E6B271-9A0D-3BB9-96DF-7A5A430D1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971" y="1158053"/>
            <a:ext cx="7508888" cy="522205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05097" y="284076"/>
            <a:ext cx="11181806" cy="5973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06786"/>
              </a:buClr>
              <a:buNone/>
            </a:pPr>
            <a:r>
              <a:rPr lang="en-US" sz="4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DFW Discovery Trail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32E441-C664-4FB8-9B88-64BCB69896B9}"/>
              </a:ext>
            </a:extLst>
          </p:cNvPr>
          <p:cNvSpPr txBox="1"/>
          <p:nvPr/>
        </p:nvSpPr>
        <p:spPr>
          <a:xfrm>
            <a:off x="217653" y="5152351"/>
            <a:ext cx="4055429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The segments connecting Fort Worth, Arlington, and Grand Prairie to CentrePort TRE rail station is currently under construction.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559905C4-94C2-4BE5-9048-044F31267D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655222"/>
              </p:ext>
            </p:extLst>
          </p:nvPr>
        </p:nvGraphicFramePr>
        <p:xfrm>
          <a:off x="865837" y="1584767"/>
          <a:ext cx="2741305" cy="33956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1012">
                  <a:extLst>
                    <a:ext uri="{9D8B030D-6E8A-4147-A177-3AD203B41FA5}">
                      <a16:colId xmlns:a16="http://schemas.microsoft.com/office/drawing/2014/main" val="3312528071"/>
                    </a:ext>
                  </a:extLst>
                </a:gridCol>
                <a:gridCol w="1300293">
                  <a:extLst>
                    <a:ext uri="{9D8B030D-6E8A-4147-A177-3AD203B41FA5}">
                      <a16:colId xmlns:a16="http://schemas.microsoft.com/office/drawing/2014/main" val="2379921297"/>
                    </a:ext>
                  </a:extLst>
                </a:gridCol>
              </a:tblGrid>
              <a:tr h="515285">
                <a:tc>
                  <a:txBody>
                    <a:bodyPr/>
                    <a:lstStyle/>
                    <a:p>
                      <a:r>
                        <a:rPr lang="en-US" sz="1800" b="1" dirty="0"/>
                        <a:t>Project Area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64 miles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49050"/>
                  </a:ext>
                </a:extLst>
              </a:tr>
              <a:tr h="314472">
                <a:tc>
                  <a:txBody>
                    <a:bodyPr/>
                    <a:lstStyle/>
                    <a:p>
                      <a:r>
                        <a:rPr lang="en-US" sz="1800" b="1" dirty="0"/>
                        <a:t>Counties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2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812380"/>
                  </a:ext>
                </a:extLst>
              </a:tr>
              <a:tr h="314472">
                <a:tc>
                  <a:txBody>
                    <a:bodyPr/>
                    <a:lstStyle/>
                    <a:p>
                      <a:r>
                        <a:rPr lang="en-US" sz="1800" b="1" dirty="0"/>
                        <a:t>Cities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987840"/>
                  </a:ext>
                </a:extLst>
              </a:tr>
              <a:tr h="566050">
                <a:tc>
                  <a:txBody>
                    <a:bodyPr/>
                    <a:lstStyle/>
                    <a:p>
                      <a:r>
                        <a:rPr lang="en-US" sz="1800" b="1" dirty="0"/>
                        <a:t>TRE Rail Stations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924330"/>
                  </a:ext>
                </a:extLst>
              </a:tr>
              <a:tr h="314472">
                <a:tc>
                  <a:txBody>
                    <a:bodyPr/>
                    <a:lstStyle/>
                    <a:p>
                      <a:r>
                        <a:rPr lang="en-US" sz="1800" b="1" dirty="0"/>
                        <a:t>Existing Trail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49 miles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014766"/>
                  </a:ext>
                </a:extLst>
              </a:tr>
              <a:tr h="317843">
                <a:tc>
                  <a:txBody>
                    <a:bodyPr/>
                    <a:lstStyle/>
                    <a:p>
                      <a:r>
                        <a:rPr lang="en-US" sz="1800" b="1" dirty="0"/>
                        <a:t>Funded Trail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miles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1748676"/>
                  </a:ext>
                </a:extLst>
              </a:tr>
              <a:tr h="317843">
                <a:tc>
                  <a:txBody>
                    <a:bodyPr/>
                    <a:lstStyle/>
                    <a:p>
                      <a:r>
                        <a:rPr lang="en-US" sz="1800" b="1" dirty="0"/>
                        <a:t>Planned Trail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3 miles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673962"/>
                  </a:ext>
                </a:extLst>
              </a:tr>
            </a:tbl>
          </a:graphicData>
        </a:graphic>
      </p:graphicFrame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82AD920C-B7B9-CBA0-9CAF-28B792EB191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13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57780CF-4EBF-B1ED-C326-2074689E15B3}"/>
              </a:ext>
            </a:extLst>
          </p:cNvPr>
          <p:cNvSpPr txBox="1">
            <a:spLocks/>
          </p:cNvSpPr>
          <p:nvPr/>
        </p:nvSpPr>
        <p:spPr>
          <a:xfrm>
            <a:off x="1457613" y="6483092"/>
            <a:ext cx="390203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Trails and Bikeways Planning and Implementation in North Texas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25C5C7-22FA-452A-A8F4-36A4DE447FFA}"/>
              </a:ext>
            </a:extLst>
          </p:cNvPr>
          <p:cNvSpPr txBox="1"/>
          <p:nvPr/>
        </p:nvSpPr>
        <p:spPr>
          <a:xfrm>
            <a:off x="140013" y="1037132"/>
            <a:ext cx="453652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cs typeface="Arial" pitchFamily="34" charset="0"/>
              </a:rPr>
              <a:t>nctcog.org/DFWDiscoveryTrail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2" name="Slide 13">
            <a:hlinkClick r:id="" action="ppaction://media"/>
            <a:extLst>
              <a:ext uri="{FF2B5EF4-FFF2-40B4-BE49-F238E27FC236}">
                <a16:creationId xmlns:a16="http://schemas.microsoft.com/office/drawing/2014/main" id="{5CA0CE73-133D-4A2B-3D30-0BA1A900F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58734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6DF8-7DDC-28EB-EEF6-3C39EFE05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04" y="19980"/>
            <a:ext cx="11442287" cy="1038147"/>
          </a:xfrm>
        </p:spPr>
        <p:txBody>
          <a:bodyPr>
            <a:normAutofit/>
          </a:bodyPr>
          <a:lstStyle/>
          <a:p>
            <a:r>
              <a:rPr lang="en-US" sz="4000" b="1" dirty="0"/>
              <a:t>DFW Discovery Trail Wayfinding Signage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7FBC5-26A5-7408-F9CD-100AD45325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0B2AB1-1030-65AD-D766-A5FB31D45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251" y="1304881"/>
            <a:ext cx="8603250" cy="4810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2A598E-BFD7-6AE6-5A1B-E60BD401F1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5"/>
          <a:stretch/>
        </p:blipFill>
        <p:spPr>
          <a:xfrm>
            <a:off x="6001123" y="2523597"/>
            <a:ext cx="6103409" cy="362185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391304-D919-2F87-6B25-7113CF131B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468" y="1950097"/>
            <a:ext cx="2974513" cy="3520259"/>
          </a:xfrm>
        </p:spPr>
        <p:txBody>
          <a:bodyPr>
            <a:normAutofit/>
          </a:bodyPr>
          <a:lstStyle/>
          <a:p>
            <a:r>
              <a:rPr lang="en-US" sz="2000" dirty="0"/>
              <a:t>Access Elements</a:t>
            </a:r>
          </a:p>
          <a:p>
            <a:r>
              <a:rPr lang="en-US" sz="2000" dirty="0"/>
              <a:t>Functional and Enhanced Navigational Signs</a:t>
            </a:r>
          </a:p>
          <a:p>
            <a:r>
              <a:rPr lang="en-US" sz="2000" dirty="0"/>
              <a:t>Informational Kiosks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3462D94-3460-098B-BE76-0FBEC633468A}"/>
              </a:ext>
            </a:extLst>
          </p:cNvPr>
          <p:cNvSpPr txBox="1">
            <a:spLocks/>
          </p:cNvSpPr>
          <p:nvPr/>
        </p:nvSpPr>
        <p:spPr>
          <a:xfrm>
            <a:off x="1457613" y="6483092"/>
            <a:ext cx="390203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Trails and Bikeways Planning and Implementation in North Texas</a:t>
            </a:r>
          </a:p>
        </p:txBody>
      </p:sp>
      <p:pic>
        <p:nvPicPr>
          <p:cNvPr id="3" name="Slide 14">
            <a:hlinkClick r:id="" action="ppaction://media"/>
            <a:extLst>
              <a:ext uri="{FF2B5EF4-FFF2-40B4-BE49-F238E27FC236}">
                <a16:creationId xmlns:a16="http://schemas.microsoft.com/office/drawing/2014/main" id="{2EAB576C-B20D-B915-1C89-CB3047CDF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3501" y="58734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4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09FED-3456-4593-858F-A4FB4FC5F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83983" y="5785798"/>
            <a:ext cx="984019" cy="273844"/>
          </a:xfrm>
        </p:spPr>
        <p:txBody>
          <a:bodyPr>
            <a:normAutofit lnSpcReduction="10000"/>
          </a:bodyPr>
          <a:lstStyle/>
          <a:p>
            <a:fld id="{688EB1F5-0C4D-4C54-A792-29B2B30F24AE}" type="slidenum">
              <a:rPr lang="en-US" smtClean="0"/>
              <a:t>15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8552D7-5DFB-426B-BFE6-5C9ACCE08C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3" y="1293658"/>
            <a:ext cx="6212667" cy="4606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66610E-4CE9-B92A-F7C9-106C1CA19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165" y="1293658"/>
            <a:ext cx="5943599" cy="4638130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9135A319-03CA-4AD5-B28D-ABC928023E01}"/>
              </a:ext>
            </a:extLst>
          </p:cNvPr>
          <p:cNvSpPr/>
          <p:nvPr/>
        </p:nvSpPr>
        <p:spPr>
          <a:xfrm rot="10800000">
            <a:off x="10379897" y="4937926"/>
            <a:ext cx="1132167" cy="380245"/>
          </a:xfrm>
          <a:prstGeom prst="rightArrow">
            <a:avLst/>
          </a:prstGeom>
          <a:solidFill>
            <a:srgbClr val="FF0000"/>
          </a:solidFill>
          <a:ln>
            <a:solidFill>
              <a:srgbClr val="412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3449B10-6899-4284-BE7A-7D165BBEA1C3}"/>
              </a:ext>
            </a:extLst>
          </p:cNvPr>
          <p:cNvSpPr/>
          <p:nvPr/>
        </p:nvSpPr>
        <p:spPr>
          <a:xfrm>
            <a:off x="5835165" y="4937926"/>
            <a:ext cx="4448743" cy="3157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8E43EAA-7F77-4510-87C8-B397F5CAE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150653"/>
            <a:ext cx="11714273" cy="990600"/>
          </a:xfrm>
        </p:spPr>
        <p:txBody>
          <a:bodyPr>
            <a:noAutofit/>
          </a:bodyPr>
          <a:lstStyle/>
          <a:p>
            <a:r>
              <a:rPr lang="en-US" sz="4000" b="1" dirty="0"/>
              <a:t>Regional Network</a:t>
            </a:r>
            <a:r>
              <a:rPr lang="en-US" dirty="0"/>
              <a:t>: </a:t>
            </a:r>
            <a:r>
              <a:rPr lang="en-US" sz="4000" dirty="0">
                <a:solidFill>
                  <a:schemeClr val="accent1"/>
                </a:solidFill>
              </a:rPr>
              <a:t>nctcog.org/Veloweb</a:t>
            </a:r>
            <a:endParaRPr lang="en-US" sz="4000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6CC2C99C-CB1D-E9F6-5221-A9524BC8DB1A}"/>
              </a:ext>
            </a:extLst>
          </p:cNvPr>
          <p:cNvSpPr txBox="1">
            <a:spLocks/>
          </p:cNvSpPr>
          <p:nvPr/>
        </p:nvSpPr>
        <p:spPr>
          <a:xfrm>
            <a:off x="1457613" y="6483092"/>
            <a:ext cx="390203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Trails and Bikeways Planning and Implementation in North Texas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1C2A235-23E3-1749-B8FA-35FA8ED2B2B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mtClean="0"/>
              <a:pPr algn="r"/>
              <a:t>15</a:t>
            </a:fld>
            <a:endParaRPr lang="en-US" dirty="0"/>
          </a:p>
        </p:txBody>
      </p:sp>
      <p:pic>
        <p:nvPicPr>
          <p:cNvPr id="5" name="Slide 15">
            <a:hlinkClick r:id="" action="ppaction://media"/>
            <a:extLst>
              <a:ext uri="{FF2B5EF4-FFF2-40B4-BE49-F238E27FC236}">
                <a16:creationId xmlns:a16="http://schemas.microsoft.com/office/drawing/2014/main" id="{7D9F81E6-9817-1463-B575-035C11559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3964" y="5870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7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4C1FBF-9545-44A5-9B51-1659D6F4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999" y="197224"/>
            <a:ext cx="4448175" cy="1003392"/>
          </a:xfrm>
        </p:spPr>
        <p:txBody>
          <a:bodyPr>
            <a:normAutofit/>
          </a:bodyPr>
          <a:lstStyle/>
          <a:p>
            <a:r>
              <a:rPr lang="en-US" sz="4000" b="1" dirty="0"/>
              <a:t>Contact 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0C6FA5-0CC2-48ED-9521-EEBCB1D27D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B4771B-AE04-41F8-8441-EC7D184086A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1" name="Graphic 10" descr="User">
            <a:extLst>
              <a:ext uri="{FF2B5EF4-FFF2-40B4-BE49-F238E27FC236}">
                <a16:creationId xmlns:a16="http://schemas.microsoft.com/office/drawing/2014/main" id="{345156CB-233C-454F-88D8-6AF07A38F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135" y="3300403"/>
            <a:ext cx="914400" cy="914400"/>
          </a:xfrm>
          <a:prstGeom prst="rect">
            <a:avLst/>
          </a:prstGeom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9F0A901F-9D0C-4235-8783-50C25B14F8A4}"/>
              </a:ext>
            </a:extLst>
          </p:cNvPr>
          <p:cNvSpPr>
            <a:spLocks noGrp="1"/>
          </p:cNvSpPr>
          <p:nvPr/>
        </p:nvSpPr>
        <p:spPr>
          <a:xfrm>
            <a:off x="1390226" y="3164266"/>
            <a:ext cx="4526732" cy="1390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Karla Windsor, AICP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Senior Program Manager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accent1"/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kwindsor@nctcog.org</a:t>
            </a:r>
            <a:r>
              <a:rPr lang="nn-NO" sz="2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nn-NO" sz="2000" dirty="0">
                <a:solidFill>
                  <a:schemeClr val="tx1"/>
                </a:solidFill>
                <a:latin typeface="+mn-lt"/>
              </a:rPr>
              <a:t>| 817-608-2376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3D581C19-D08B-4316-B2AF-2BF6110F970F}"/>
              </a:ext>
            </a:extLst>
          </p:cNvPr>
          <p:cNvSpPr>
            <a:spLocks noGrp="1"/>
          </p:cNvSpPr>
          <p:nvPr/>
        </p:nvSpPr>
        <p:spPr>
          <a:xfrm>
            <a:off x="6465094" y="3184065"/>
            <a:ext cx="4703973" cy="1570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Kevin Kokes, AICP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Program Manager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accent1"/>
                </a:solidFill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kkokes@nctcog.org</a:t>
            </a:r>
            <a:r>
              <a:rPr lang="nn-NO" sz="2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nn-NO" sz="2000" dirty="0">
                <a:solidFill>
                  <a:schemeClr val="tx1"/>
                </a:solidFill>
                <a:latin typeface="+mn-lt"/>
              </a:rPr>
              <a:t>| 817-695-9275 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DF881AB1-79D7-4BED-6918-018FD5FF9EC8}"/>
              </a:ext>
            </a:extLst>
          </p:cNvPr>
          <p:cNvSpPr>
            <a:spLocks noGrp="1"/>
          </p:cNvSpPr>
          <p:nvPr/>
        </p:nvSpPr>
        <p:spPr>
          <a:xfrm>
            <a:off x="1370735" y="1604607"/>
            <a:ext cx="4526732" cy="1390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Daniel Snyder, AICP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Senior Transportation Planner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accent1"/>
                </a:solidFill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dsnyder@nctcog.org</a:t>
            </a:r>
            <a:r>
              <a:rPr lang="nn-NO" sz="2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nn-NO" sz="2000" dirty="0">
                <a:solidFill>
                  <a:schemeClr val="tx1"/>
                </a:solidFill>
                <a:latin typeface="+mn-lt"/>
              </a:rPr>
              <a:t>| 817-608-2394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B08C4D1B-453F-9BE5-1A76-16FE40631F9A}"/>
              </a:ext>
            </a:extLst>
          </p:cNvPr>
          <p:cNvSpPr>
            <a:spLocks noGrp="1"/>
          </p:cNvSpPr>
          <p:nvPr/>
        </p:nvSpPr>
        <p:spPr>
          <a:xfrm>
            <a:off x="1429505" y="4860062"/>
            <a:ext cx="4724400" cy="1390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Jill Krauter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Planner I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accent1"/>
                </a:solidFill>
                <a:latin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jkrauter@nctcog.org</a:t>
            </a:r>
            <a:r>
              <a:rPr lang="nn-NO" sz="2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nn-NO" sz="2000" dirty="0">
                <a:solidFill>
                  <a:schemeClr val="tx1"/>
                </a:solidFill>
                <a:latin typeface="+mn-lt"/>
              </a:rPr>
              <a:t>| 817-704-5649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" name="Graphic 12" descr="User">
            <a:extLst>
              <a:ext uri="{FF2B5EF4-FFF2-40B4-BE49-F238E27FC236}">
                <a16:creationId xmlns:a16="http://schemas.microsoft.com/office/drawing/2014/main" id="{4AFEDAAB-D23F-0BF5-47C2-2FD0CBB8A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6335" y="4877725"/>
            <a:ext cx="914400" cy="914400"/>
          </a:xfrm>
          <a:prstGeom prst="rect">
            <a:avLst/>
          </a:prstGeom>
        </p:spPr>
      </p:pic>
      <p:pic>
        <p:nvPicPr>
          <p:cNvPr id="18" name="Graphic 17" descr="User">
            <a:extLst>
              <a:ext uri="{FF2B5EF4-FFF2-40B4-BE49-F238E27FC236}">
                <a16:creationId xmlns:a16="http://schemas.microsoft.com/office/drawing/2014/main" id="{CAC7EA12-CDE4-075A-0409-5002B8042C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6335" y="1723081"/>
            <a:ext cx="914400" cy="914400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2A0DAEC-238E-9341-588B-6A72F07023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57613" y="6419721"/>
            <a:ext cx="3902038" cy="365125"/>
          </a:xfrm>
        </p:spPr>
        <p:txBody>
          <a:bodyPr/>
          <a:lstStyle/>
          <a:p>
            <a:r>
              <a:rPr lang="en-US" sz="1000" dirty="0"/>
              <a:t>Trails and Bikeways Planning and Implementation in North Texas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EC9E67C4-E883-801B-6ED8-C9DC4F524683}"/>
              </a:ext>
            </a:extLst>
          </p:cNvPr>
          <p:cNvSpPr>
            <a:spLocks noGrp="1"/>
          </p:cNvSpPr>
          <p:nvPr/>
        </p:nvSpPr>
        <p:spPr>
          <a:xfrm>
            <a:off x="6465094" y="4860061"/>
            <a:ext cx="4724400" cy="1390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Catherine Richardson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Planner II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accent1"/>
                </a:solidFill>
                <a:latin typeface="+mn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crichardson@nctcog.org</a:t>
            </a:r>
            <a:r>
              <a:rPr lang="nn-NO" sz="2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nn-NO" sz="2000" dirty="0">
                <a:solidFill>
                  <a:schemeClr val="tx1"/>
                </a:solidFill>
                <a:latin typeface="+mn-lt"/>
              </a:rPr>
              <a:t>| 682-433-0485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Slide 16">
            <a:hlinkClick r:id="" action="ppaction://media"/>
            <a:extLst>
              <a:ext uri="{FF2B5EF4-FFF2-40B4-BE49-F238E27FC236}">
                <a16:creationId xmlns:a16="http://schemas.microsoft.com/office/drawing/2014/main" id="{28AE924A-6920-5E63-B24B-C48FE7AFB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00683" y="5867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8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C4B5-F523-4C84-B825-A3BF689A6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2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459618E-F4CF-7F8F-F276-482BE16F2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393" y="838993"/>
            <a:ext cx="4752260" cy="4765646"/>
          </a:xfrm>
          <a:prstGeom prst="rect">
            <a:avLst/>
          </a:prstGeom>
        </p:spPr>
      </p:pic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A9FFD2D4-F326-5954-3147-F9041297F51B}"/>
              </a:ext>
            </a:extLst>
          </p:cNvPr>
          <p:cNvSpPr txBox="1">
            <a:spLocks/>
          </p:cNvSpPr>
          <p:nvPr/>
        </p:nvSpPr>
        <p:spPr>
          <a:xfrm>
            <a:off x="4078848" y="1253361"/>
            <a:ext cx="5486400" cy="54549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446A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+mn-lt"/>
              </a:rPr>
              <a:t>Abilene</a:t>
            </a:r>
          </a:p>
          <a:p>
            <a:r>
              <a:rPr lang="en-US" sz="1600" dirty="0">
                <a:latin typeface="+mn-lt"/>
              </a:rPr>
              <a:t>Alamo Area</a:t>
            </a:r>
          </a:p>
          <a:p>
            <a:r>
              <a:rPr lang="en-US" sz="1600" dirty="0">
                <a:latin typeface="+mn-lt"/>
              </a:rPr>
              <a:t>Amarillo</a:t>
            </a:r>
          </a:p>
          <a:p>
            <a:r>
              <a:rPr lang="en-US" sz="1600" dirty="0">
                <a:latin typeface="+mn-lt"/>
              </a:rPr>
              <a:t>Austin</a:t>
            </a:r>
          </a:p>
          <a:p>
            <a:r>
              <a:rPr lang="en-US" sz="1600" dirty="0">
                <a:latin typeface="+mn-lt"/>
              </a:rPr>
              <a:t>Beaumont – Port Arthur</a:t>
            </a:r>
          </a:p>
          <a:p>
            <a:r>
              <a:rPr lang="en-US" sz="1600" dirty="0">
                <a:latin typeface="+mn-lt"/>
              </a:rPr>
              <a:t>Bryan – College Station</a:t>
            </a:r>
          </a:p>
          <a:p>
            <a:r>
              <a:rPr lang="en-US" sz="1600" dirty="0">
                <a:latin typeface="+mn-lt"/>
              </a:rPr>
              <a:t>Corpus Christi</a:t>
            </a:r>
          </a:p>
          <a:p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Dallas-Fort Worth</a:t>
            </a:r>
          </a:p>
          <a:p>
            <a:r>
              <a:rPr lang="en-US" sz="1600" dirty="0">
                <a:latin typeface="+mn-lt"/>
              </a:rPr>
              <a:t>El Paso</a:t>
            </a:r>
          </a:p>
          <a:p>
            <a:r>
              <a:rPr lang="en-US" sz="1600" dirty="0">
                <a:latin typeface="+mn-lt"/>
              </a:rPr>
              <a:t>Grayson County</a:t>
            </a:r>
          </a:p>
          <a:p>
            <a:r>
              <a:rPr lang="en-US" sz="1600" dirty="0">
                <a:latin typeface="+mn-lt"/>
              </a:rPr>
              <a:t>Houston – Galveston </a:t>
            </a:r>
          </a:p>
          <a:p>
            <a:r>
              <a:rPr lang="en-US" sz="1600" dirty="0">
                <a:latin typeface="+mn-lt"/>
              </a:rPr>
              <a:t>Killeen – Temple</a:t>
            </a:r>
          </a:p>
          <a:p>
            <a:r>
              <a:rPr lang="en-US" sz="1600" dirty="0">
                <a:latin typeface="+mn-lt"/>
              </a:rPr>
              <a:t>Laredo &amp; Webb County</a:t>
            </a:r>
          </a:p>
          <a:p>
            <a:r>
              <a:rPr lang="en-US" sz="1600" dirty="0">
                <a:latin typeface="+mn-lt"/>
              </a:rPr>
              <a:t>Longview</a:t>
            </a:r>
          </a:p>
          <a:p>
            <a:r>
              <a:rPr lang="en-US" sz="1600" dirty="0">
                <a:latin typeface="+mn-lt"/>
              </a:rPr>
              <a:t>Lubbock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614EE378-B5C9-0EF2-30B7-5DAAEF949E81}"/>
              </a:ext>
            </a:extLst>
          </p:cNvPr>
          <p:cNvSpPr txBox="1">
            <a:spLocks/>
          </p:cNvSpPr>
          <p:nvPr/>
        </p:nvSpPr>
        <p:spPr>
          <a:xfrm>
            <a:off x="6715547" y="4014773"/>
            <a:ext cx="3105968" cy="29152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A66AC"/>
              </a:buClr>
              <a:buNone/>
            </a:pPr>
            <a:r>
              <a:rPr lang="en-US" sz="1600" b="1" dirty="0">
                <a:solidFill>
                  <a:srgbClr val="00446A"/>
                </a:solidFill>
              </a:rPr>
              <a:t>Permian Basin</a:t>
            </a:r>
          </a:p>
          <a:p>
            <a:pPr marL="0" indent="0">
              <a:buClr>
                <a:srgbClr val="4A66AC"/>
              </a:buClr>
              <a:buNone/>
            </a:pPr>
            <a:r>
              <a:rPr lang="en-US" sz="1600" b="1" dirty="0">
                <a:solidFill>
                  <a:srgbClr val="00446A"/>
                </a:solidFill>
              </a:rPr>
              <a:t>Rio Grande Valley </a:t>
            </a:r>
          </a:p>
          <a:p>
            <a:pPr marL="0" indent="0">
              <a:buClr>
                <a:srgbClr val="4A66AC"/>
              </a:buClr>
              <a:buNone/>
            </a:pPr>
            <a:r>
              <a:rPr lang="en-US" sz="1600" b="1" dirty="0">
                <a:solidFill>
                  <a:srgbClr val="00446A"/>
                </a:solidFill>
              </a:rPr>
              <a:t>San Angelo</a:t>
            </a:r>
          </a:p>
          <a:p>
            <a:pPr marL="0" indent="0">
              <a:buClr>
                <a:srgbClr val="4A66AC"/>
              </a:buClr>
              <a:buNone/>
            </a:pPr>
            <a:r>
              <a:rPr lang="en-US" sz="1600" b="1" dirty="0">
                <a:solidFill>
                  <a:srgbClr val="00446A"/>
                </a:solidFill>
              </a:rPr>
              <a:t>Texarkana</a:t>
            </a:r>
          </a:p>
          <a:p>
            <a:pPr marL="0" indent="0">
              <a:buClr>
                <a:srgbClr val="4A66AC"/>
              </a:buClr>
              <a:buNone/>
            </a:pPr>
            <a:r>
              <a:rPr lang="en-US" sz="1600" b="1" dirty="0">
                <a:solidFill>
                  <a:srgbClr val="00446A"/>
                </a:solidFill>
              </a:rPr>
              <a:t>Tyler Area</a:t>
            </a:r>
          </a:p>
          <a:p>
            <a:pPr marL="0" indent="0">
              <a:buClr>
                <a:srgbClr val="4A66AC"/>
              </a:buClr>
              <a:buNone/>
            </a:pPr>
            <a:r>
              <a:rPr lang="en-US" sz="1600" b="1" dirty="0">
                <a:solidFill>
                  <a:srgbClr val="00446A"/>
                </a:solidFill>
              </a:rPr>
              <a:t>Victoria</a:t>
            </a:r>
          </a:p>
          <a:p>
            <a:pPr marL="0" indent="0">
              <a:buClr>
                <a:srgbClr val="4A66AC"/>
              </a:buClr>
              <a:buNone/>
            </a:pPr>
            <a:r>
              <a:rPr lang="en-US" sz="1600" b="1" dirty="0">
                <a:solidFill>
                  <a:srgbClr val="00446A"/>
                </a:solidFill>
              </a:rPr>
              <a:t>Waco</a:t>
            </a:r>
          </a:p>
          <a:p>
            <a:pPr marL="0" indent="0">
              <a:buClr>
                <a:srgbClr val="4A66AC"/>
              </a:buClr>
              <a:buNone/>
            </a:pPr>
            <a:r>
              <a:rPr lang="en-US" sz="1600" b="1" dirty="0">
                <a:solidFill>
                  <a:srgbClr val="00446A"/>
                </a:solidFill>
              </a:rPr>
              <a:t>Wichita Falls</a:t>
            </a:r>
          </a:p>
        </p:txBody>
      </p:sp>
      <p:sp>
        <p:nvSpPr>
          <p:cNvPr id="32" name="Down Arrow 2">
            <a:extLst>
              <a:ext uri="{FF2B5EF4-FFF2-40B4-BE49-F238E27FC236}">
                <a16:creationId xmlns:a16="http://schemas.microsoft.com/office/drawing/2014/main" id="{D3A925AA-D5F3-2C72-136B-401C794CD6E2}"/>
              </a:ext>
            </a:extLst>
          </p:cNvPr>
          <p:cNvSpPr/>
          <p:nvPr/>
        </p:nvSpPr>
        <p:spPr>
          <a:xfrm rot="15281158" flipH="1">
            <a:off x="8086440" y="1091369"/>
            <a:ext cx="136298" cy="4521244"/>
          </a:xfrm>
          <a:prstGeom prst="downArrow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C00000"/>
              </a:solidFill>
              <a:latin typeface="Corbel" panose="020B050302020402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5BA974-B612-9852-01AB-8711C7038A57}"/>
              </a:ext>
            </a:extLst>
          </p:cNvPr>
          <p:cNvSpPr/>
          <p:nvPr/>
        </p:nvSpPr>
        <p:spPr>
          <a:xfrm>
            <a:off x="531675" y="1968248"/>
            <a:ext cx="2839326" cy="4002245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Required of metropolitan areas with populations greater than 50,000</a:t>
            </a:r>
          </a:p>
          <a:p>
            <a:pPr algn="ctr"/>
            <a:endParaRPr lang="en-US" sz="2800" dirty="0">
              <a:solidFill>
                <a:schemeClr val="accent1"/>
              </a:solidFill>
            </a:endParaRPr>
          </a:p>
          <a:p>
            <a:pPr algn="ctr"/>
            <a:r>
              <a:rPr lang="en-US" sz="2800" dirty="0">
                <a:solidFill>
                  <a:schemeClr val="accent1"/>
                </a:solidFill>
              </a:rPr>
              <a:t>23 in Texas</a:t>
            </a:r>
          </a:p>
          <a:p>
            <a:pPr algn="ctr"/>
            <a:r>
              <a:rPr lang="en-US" sz="2800" dirty="0">
                <a:solidFill>
                  <a:schemeClr val="accent1"/>
                </a:solidFill>
              </a:rPr>
              <a:t>400+ in the U.S.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4B3CCC-7ED0-47EA-8410-D26EFB88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5877"/>
            <a:ext cx="11972453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Texas Metropolitan Planning Organizations </a:t>
            </a:r>
            <a:r>
              <a:rPr lang="en-US" sz="3200" b="1" dirty="0"/>
              <a:t>(MPO)</a:t>
            </a:r>
          </a:p>
        </p:txBody>
      </p:sp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5F698D8D-1705-BD76-875C-58B5FDDEC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6053" y="5828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C4B5-F523-4C84-B825-A3BF689A6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3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574EEB-35D6-6955-7AC0-DA9821820E19}"/>
              </a:ext>
            </a:extLst>
          </p:cNvPr>
          <p:cNvSpPr txBox="1"/>
          <p:nvPr/>
        </p:nvSpPr>
        <p:spPr>
          <a:xfrm>
            <a:off x="762375" y="1944341"/>
            <a:ext cx="392732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Metropolitan Planning Organization (MPO) for the Dallas-Fort Worth Region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251A41-F2EE-EB37-5B84-C2E52D95CD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95" y="787502"/>
            <a:ext cx="6058242" cy="42968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34E3ED-7F67-4FB0-6AF5-E40E1F9FEF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941" y="4950062"/>
            <a:ext cx="1978518" cy="19079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0BEAE8-7F67-AED3-A5FB-F089CD2603F5}"/>
              </a:ext>
            </a:extLst>
          </p:cNvPr>
          <p:cNvCxnSpPr/>
          <p:nvPr/>
        </p:nvCxnSpPr>
        <p:spPr>
          <a:xfrm>
            <a:off x="10314784" y="3781796"/>
            <a:ext cx="498246" cy="1728687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301169-336D-C87D-4D2F-88729D8F937B}"/>
              </a:ext>
            </a:extLst>
          </p:cNvPr>
          <p:cNvCxnSpPr>
            <a:cxnSpLocks/>
          </p:cNvCxnSpPr>
          <p:nvPr/>
        </p:nvCxnSpPr>
        <p:spPr>
          <a:xfrm>
            <a:off x="6934954" y="4345663"/>
            <a:ext cx="3488609" cy="1309756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26CE354-F486-3BA9-DFC6-70E989B52F51}"/>
              </a:ext>
            </a:extLst>
          </p:cNvPr>
          <p:cNvSpPr/>
          <p:nvPr/>
        </p:nvSpPr>
        <p:spPr>
          <a:xfrm>
            <a:off x="695849" y="4011846"/>
            <a:ext cx="50064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Portions of three TxDOT Districts</a:t>
            </a:r>
            <a:br>
              <a:rPr lang="en-US" sz="2000" dirty="0">
                <a:solidFill>
                  <a:schemeClr val="accent1"/>
                </a:solidFill>
              </a:rPr>
            </a:br>
            <a:endParaRPr lang="en-US" sz="1000" dirty="0">
              <a:solidFill>
                <a:schemeClr val="accent1"/>
              </a:solidFill>
            </a:endParaRPr>
          </a:p>
          <a:p>
            <a:pPr marL="231775" indent="-231775"/>
            <a:r>
              <a:rPr lang="en-US" sz="2000" dirty="0">
                <a:solidFill>
                  <a:schemeClr val="accent1"/>
                </a:solidFill>
              </a:rPr>
              <a:t>	Dallas District</a:t>
            </a:r>
          </a:p>
          <a:p>
            <a:pPr marL="231775" indent="-231775"/>
            <a:r>
              <a:rPr lang="en-US" sz="2000" dirty="0">
                <a:solidFill>
                  <a:schemeClr val="accent1"/>
                </a:solidFill>
              </a:rPr>
              <a:t>	Fort Worth District</a:t>
            </a:r>
          </a:p>
          <a:p>
            <a:pPr marL="231775" indent="-231775"/>
            <a:r>
              <a:rPr lang="en-US" sz="2000" dirty="0">
                <a:solidFill>
                  <a:schemeClr val="accent1"/>
                </a:solidFill>
              </a:rPr>
              <a:t>	Paris District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CCE3831-6A8C-10F4-13FB-2B9A0A6048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57613" y="6365403"/>
            <a:ext cx="3902038" cy="365125"/>
          </a:xfrm>
        </p:spPr>
        <p:txBody>
          <a:bodyPr/>
          <a:lstStyle/>
          <a:p>
            <a:r>
              <a:rPr lang="en-US" sz="1000" dirty="0"/>
              <a:t>Trails and Bikeways Planning and Implementation in North Texas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4B3CCC-7ED0-47EA-8410-D26EFB88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7" y="56722"/>
            <a:ext cx="12057529" cy="120032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North Central Texas Council of Governments</a:t>
            </a:r>
          </a:p>
        </p:txBody>
      </p:sp>
      <p:pic>
        <p:nvPicPr>
          <p:cNvPr id="4" name="Slide 3">
            <a:hlinkClick r:id="" action="ppaction://media"/>
            <a:extLst>
              <a:ext uri="{FF2B5EF4-FFF2-40B4-BE49-F238E27FC236}">
                <a16:creationId xmlns:a16="http://schemas.microsoft.com/office/drawing/2014/main" id="{A01EB280-42F8-35DB-D4DA-2B2BC96E3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5840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8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F399C25-666C-A258-084A-D5DFF66A93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1" t="8522" r="3223"/>
          <a:stretch/>
        </p:blipFill>
        <p:spPr>
          <a:xfrm>
            <a:off x="4952999" y="889109"/>
            <a:ext cx="6048861" cy="451112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C4B5-F523-4C84-B825-A3BF689A6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4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574EEB-35D6-6955-7AC0-DA9821820E19}"/>
              </a:ext>
            </a:extLst>
          </p:cNvPr>
          <p:cNvSpPr txBox="1"/>
          <p:nvPr/>
        </p:nvSpPr>
        <p:spPr>
          <a:xfrm>
            <a:off x="762375" y="1944341"/>
            <a:ext cx="392732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Metropolitan Planning Organization for the Dallas-Fort Worth Region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34E3ED-7F67-4FB0-6AF5-E40E1F9FEF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941" y="4950062"/>
            <a:ext cx="1978518" cy="19079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0BEAE8-7F67-AED3-A5FB-F089CD2603F5}"/>
              </a:ext>
            </a:extLst>
          </p:cNvPr>
          <p:cNvCxnSpPr>
            <a:cxnSpLocks/>
          </p:cNvCxnSpPr>
          <p:nvPr/>
        </p:nvCxnSpPr>
        <p:spPr>
          <a:xfrm>
            <a:off x="10393998" y="4390930"/>
            <a:ext cx="154709" cy="1159528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301169-336D-C87D-4D2F-88729D8F937B}"/>
              </a:ext>
            </a:extLst>
          </p:cNvPr>
          <p:cNvCxnSpPr>
            <a:cxnSpLocks/>
          </p:cNvCxnSpPr>
          <p:nvPr/>
        </p:nvCxnSpPr>
        <p:spPr>
          <a:xfrm>
            <a:off x="6521119" y="5135230"/>
            <a:ext cx="3763264" cy="565456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26CE354-F486-3BA9-DFC6-70E989B52F51}"/>
              </a:ext>
            </a:extLst>
          </p:cNvPr>
          <p:cNvSpPr/>
          <p:nvPr/>
        </p:nvSpPr>
        <p:spPr>
          <a:xfrm>
            <a:off x="698437" y="3587236"/>
            <a:ext cx="50064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Metropolitan Planning Area (MPA)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  </a:t>
            </a:r>
            <a:r>
              <a:rPr lang="en-US" sz="2000" dirty="0">
                <a:solidFill>
                  <a:schemeClr val="accent1"/>
                </a:solidFill>
              </a:rPr>
              <a:t>209 cities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  15 cities larger than 100,000 pop.</a:t>
            </a:r>
            <a:endParaRPr lang="en-US" sz="1000" dirty="0">
              <a:solidFill>
                <a:schemeClr val="accent1"/>
              </a:solidFill>
            </a:endParaRPr>
          </a:p>
          <a:p>
            <a:pPr marL="231775" indent="-231775"/>
            <a:r>
              <a:rPr lang="en-US" sz="2000" dirty="0">
                <a:solidFill>
                  <a:schemeClr val="accent1"/>
                </a:solidFill>
              </a:rPr>
              <a:t>	</a:t>
            </a:r>
          </a:p>
          <a:p>
            <a:pPr marL="231775" indent="-231775"/>
            <a:r>
              <a:rPr lang="en-US" sz="2000" dirty="0">
                <a:solidFill>
                  <a:schemeClr val="accent1"/>
                </a:solidFill>
              </a:rPr>
              <a:t>MPA Population</a:t>
            </a:r>
          </a:p>
          <a:p>
            <a:pPr marL="231775" indent="-231775"/>
            <a:r>
              <a:rPr lang="en-US" sz="2000" dirty="0">
                <a:solidFill>
                  <a:schemeClr val="accent1"/>
                </a:solidFill>
              </a:rPr>
              <a:t>  2020 Estimate = 8.4 million</a:t>
            </a:r>
          </a:p>
          <a:p>
            <a:pPr marL="231775" indent="-231775"/>
            <a:r>
              <a:rPr lang="en-US" sz="2000" dirty="0">
                <a:solidFill>
                  <a:schemeClr val="accent1"/>
                </a:solidFill>
              </a:rPr>
              <a:t>  </a:t>
            </a:r>
            <a:r>
              <a:rPr lang="en-US" sz="2000" b="1" u="sng" dirty="0">
                <a:solidFill>
                  <a:schemeClr val="accent1"/>
                </a:solidFill>
              </a:rPr>
              <a:t>2045 Forecast = 11.4 million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B5BC6C9-BA06-E659-0CD2-0A6287CC93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57613" y="6365403"/>
            <a:ext cx="3902038" cy="365125"/>
          </a:xfrm>
        </p:spPr>
        <p:txBody>
          <a:bodyPr/>
          <a:lstStyle/>
          <a:p>
            <a:r>
              <a:rPr lang="en-US" sz="1000" dirty="0"/>
              <a:t>Trails and Bikeways Planning and Implementation in North Texas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896B06-9323-F8B9-2F91-11E56C7AD965}"/>
              </a:ext>
            </a:extLst>
          </p:cNvPr>
          <p:cNvSpPr txBox="1">
            <a:spLocks/>
          </p:cNvSpPr>
          <p:nvPr/>
        </p:nvSpPr>
        <p:spPr>
          <a:xfrm>
            <a:off x="1" y="-5757"/>
            <a:ext cx="121894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North Central Texas Council of Governments</a:t>
            </a:r>
          </a:p>
        </p:txBody>
      </p:sp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238783C8-1D60-6E19-6A9D-3A32D0E18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3563" y="5834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8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AE55E2-8B59-465F-A8B4-985058B1C3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CAA2FD-C961-48C3-9FF5-40FA497CC7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5</a:t>
            </a:fld>
            <a:endParaRPr lang="en-US" dirty="0"/>
          </a:p>
        </p:txBody>
      </p:sp>
      <p:pic>
        <p:nvPicPr>
          <p:cNvPr id="25" name="Picture 24" descr="Diagram, map&#10;&#10;Description automatically generated">
            <a:extLst>
              <a:ext uri="{FF2B5EF4-FFF2-40B4-BE49-F238E27FC236}">
                <a16:creationId xmlns:a16="http://schemas.microsoft.com/office/drawing/2014/main" id="{15B3DA93-2B13-7A07-88E7-1548B7410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E978BBBE-72CD-88CA-2285-8850BBEC9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7297" y="5858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2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AE55E2-8B59-465F-A8B4-985058B1C3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CAA2FD-C961-48C3-9FF5-40FA497CC7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58CAF0B-E687-5555-85FD-FA0186C52F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id="{AA245B3C-5DCC-D8E1-2DD7-716520737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840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2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AE55E2-8B59-465F-A8B4-985058B1C3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CAA2FD-C961-48C3-9FF5-40FA497CC7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35A393B9-5A8F-D2A4-B350-751544F61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E8F00BF0-606B-41EF-A8F0-2CED1A815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0480" y="5878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0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AE55E2-8B59-465F-A8B4-985058B1C3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CAA2FD-C961-48C3-9FF5-40FA497CC7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74C89E5-7762-E88E-0D27-F339A143A8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C01ADB2A-19AB-05C6-CEFC-F0328F15D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858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3CCC-7ED0-47EA-8410-D26EFB88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60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TxDOT Bicycle Tourism Trails Study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32453-E86D-4910-9848-BD574A414C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C4B5-F523-4C84-B825-A3BF689A6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9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110C6F-70B0-B81B-2842-733FAD3F9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10" y="1144128"/>
            <a:ext cx="8700179" cy="553766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4DFFD0C-1257-C0DC-A99D-9A77A14CB316}"/>
              </a:ext>
            </a:extLst>
          </p:cNvPr>
          <p:cNvSpPr/>
          <p:nvPr/>
        </p:nvSpPr>
        <p:spPr>
          <a:xfrm>
            <a:off x="5486400" y="2438400"/>
            <a:ext cx="8382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025E2E-CF98-6455-33B6-E895221CF47E}"/>
              </a:ext>
            </a:extLst>
          </p:cNvPr>
          <p:cNvSpPr/>
          <p:nvPr/>
        </p:nvSpPr>
        <p:spPr>
          <a:xfrm>
            <a:off x="7875083" y="1600200"/>
            <a:ext cx="4224173" cy="1524000"/>
          </a:xfrm>
          <a:prstGeom prst="rect">
            <a:avLst/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Trail alignments in the DFW metropolitan area are part of TxDOT’s </a:t>
            </a:r>
            <a:r>
              <a:rPr lang="en-US" sz="2000" b="1" i="1" dirty="0">
                <a:solidFill>
                  <a:schemeClr val="tx1"/>
                </a:solidFill>
              </a:rPr>
              <a:t>Bicycle Tourism Trail Example Network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7D75095D-1537-70A5-A315-F468EEC16BA5}"/>
              </a:ext>
            </a:extLst>
          </p:cNvPr>
          <p:cNvSpPr/>
          <p:nvPr/>
        </p:nvSpPr>
        <p:spPr>
          <a:xfrm>
            <a:off x="6050783" y="1820959"/>
            <a:ext cx="1803400" cy="577754"/>
          </a:xfrm>
          <a:custGeom>
            <a:avLst/>
            <a:gdLst>
              <a:gd name="connsiteX0" fmla="*/ 1803400 w 1803400"/>
              <a:gd name="connsiteY0" fmla="*/ 323754 h 577754"/>
              <a:gd name="connsiteX1" fmla="*/ 571500 w 1803400"/>
              <a:gd name="connsiteY1" fmla="*/ 6254 h 577754"/>
              <a:gd name="connsiteX2" fmla="*/ 0 w 1803400"/>
              <a:gd name="connsiteY2" fmla="*/ 577754 h 577754"/>
              <a:gd name="connsiteX3" fmla="*/ 0 w 1803400"/>
              <a:gd name="connsiteY3" fmla="*/ 577754 h 57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3400" h="577754">
                <a:moveTo>
                  <a:pt x="1803400" y="323754"/>
                </a:moveTo>
                <a:cubicBezTo>
                  <a:pt x="1337733" y="143837"/>
                  <a:pt x="872067" y="-36079"/>
                  <a:pt x="571500" y="6254"/>
                </a:cubicBezTo>
                <a:cubicBezTo>
                  <a:pt x="270933" y="48587"/>
                  <a:pt x="0" y="577754"/>
                  <a:pt x="0" y="577754"/>
                </a:cubicBezTo>
                <a:lnTo>
                  <a:pt x="0" y="577754"/>
                </a:lnTo>
              </a:path>
            </a:pathLst>
          </a:custGeom>
          <a:noFill/>
          <a:ln w="381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Slide 9">
            <a:hlinkClick r:id="" action="ppaction://media"/>
            <a:extLst>
              <a:ext uri="{FF2B5EF4-FFF2-40B4-BE49-F238E27FC236}">
                <a16:creationId xmlns:a16="http://schemas.microsoft.com/office/drawing/2014/main" id="{769F773E-6E6D-52E7-0D55-588D471497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867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7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vers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76E7315E-649E-48E3-B084-B686274DFCF6}"/>
    </a:ext>
  </a:extLst>
</a:theme>
</file>

<file path=ppt/theme/theme2.xml><?xml version="1.0" encoding="utf-8"?>
<a:theme xmlns:a="http://schemas.openxmlformats.org/drawingml/2006/main" name="White Background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88AA67D1-AF22-4770-B697-D541BA51F208}"/>
    </a:ext>
  </a:extLst>
</a:theme>
</file>

<file path=ppt/theme/theme3.xml><?xml version="1.0" encoding="utf-8"?>
<a:theme xmlns:a="http://schemas.openxmlformats.org/drawingml/2006/main" name="Blue Background">
  <a:themeElements>
    <a:clrScheme name="Strat Comm">
      <a:dk1>
        <a:srgbClr val="00446A"/>
      </a:dk1>
      <a:lt1>
        <a:sysClr val="window" lastClr="FFFFFF"/>
      </a:lt1>
      <a:dk2>
        <a:srgbClr val="00446A"/>
      </a:dk2>
      <a:lt2>
        <a:srgbClr val="FFFFFF"/>
      </a:lt2>
      <a:accent1>
        <a:srgbClr val="F57E25"/>
      </a:accent1>
      <a:accent2>
        <a:srgbClr val="CAA22C"/>
      </a:accent2>
      <a:accent3>
        <a:srgbClr val="A5A5A5"/>
      </a:accent3>
      <a:accent4>
        <a:srgbClr val="00446A"/>
      </a:accent4>
      <a:accent5>
        <a:srgbClr val="FFFFFF"/>
      </a:accent5>
      <a:accent6>
        <a:srgbClr val="969696"/>
      </a:accent6>
      <a:hlink>
        <a:srgbClr val="8EAADB"/>
      </a:hlink>
      <a:folHlink>
        <a:srgbClr val="8EAADB"/>
      </a:folHlink>
    </a:clrScheme>
    <a:fontScheme name="Strat Comm Fonts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F945F8CE-D03F-4F25-9484-0906A4076966}"/>
    </a:ext>
  </a:extLst>
</a:theme>
</file>

<file path=ppt/theme/theme4.xml><?xml version="1.0" encoding="utf-8"?>
<a:theme xmlns:a="http://schemas.openxmlformats.org/drawingml/2006/main" name="Miscellaneous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8EA81290-A773-4328-8AF2-A56FB6FF456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a061e953-577f-44bc-90d4-dd6552c79708}" enabled="1" method="Privileged" siteId="{2f5e7ebc-22b0-4fbe-934c-aabddb4e29b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NCTCOG_lighttheme</Template>
  <TotalTime>1488</TotalTime>
  <Words>567</Words>
  <Application>Microsoft Office PowerPoint</Application>
  <PresentationFormat>Widescreen</PresentationFormat>
  <Paragraphs>177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Times New Roman</vt:lpstr>
      <vt:lpstr>Arial</vt:lpstr>
      <vt:lpstr>Wingdings 2</vt:lpstr>
      <vt:lpstr>Lato</vt:lpstr>
      <vt:lpstr>Corbel</vt:lpstr>
      <vt:lpstr>Raleway SemiBold</vt:lpstr>
      <vt:lpstr>Raleway</vt:lpstr>
      <vt:lpstr>Calibri</vt:lpstr>
      <vt:lpstr>Covers</vt:lpstr>
      <vt:lpstr>White Background</vt:lpstr>
      <vt:lpstr>Blue Background</vt:lpstr>
      <vt:lpstr>Miscellaneous</vt:lpstr>
      <vt:lpstr>Trails and Bikeways Planning and Implementation in North Texas</vt:lpstr>
      <vt:lpstr>Texas Metropolitan Planning Organizations (MPO)</vt:lpstr>
      <vt:lpstr>North Central Texas Council of Governments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TxDOT Bicycle Tourism Trails Study </vt:lpstr>
      <vt:lpstr>PowerPoint Presentation</vt:lpstr>
      <vt:lpstr>PowerPoint Presentation</vt:lpstr>
      <vt:lpstr>PowerPoint Presentation</vt:lpstr>
      <vt:lpstr>PowerPoint Presentation</vt:lpstr>
      <vt:lpstr>DFW Discovery Trail Wayfinding Signage</vt:lpstr>
      <vt:lpstr>Regional Network: nctcog.org/Veloweb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Trails and Bikeways Planning and Implementation in North Texas</dc:title>
  <dc:creator>Julie Anderson</dc:creator>
  <cp:lastModifiedBy>Hernandez, Shyanne</cp:lastModifiedBy>
  <cp:revision>49</cp:revision>
  <dcterms:created xsi:type="dcterms:W3CDTF">2022-10-20T14:14:28Z</dcterms:created>
  <dcterms:modified xsi:type="dcterms:W3CDTF">2024-10-22T22:12:31Z</dcterms:modified>
</cp:coreProperties>
</file>